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48" r:id="rId5"/>
    <p:sldId id="373" r:id="rId6"/>
    <p:sldId id="339" r:id="rId7"/>
    <p:sldId id="341" r:id="rId8"/>
    <p:sldId id="368" r:id="rId9"/>
    <p:sldId id="370" r:id="rId10"/>
    <p:sldId id="342" r:id="rId11"/>
    <p:sldId id="343" r:id="rId12"/>
    <p:sldId id="345" r:id="rId13"/>
    <p:sldId id="346" r:id="rId14"/>
    <p:sldId id="349" r:id="rId15"/>
    <p:sldId id="350" r:id="rId16"/>
    <p:sldId id="351" r:id="rId17"/>
    <p:sldId id="352" r:id="rId18"/>
    <p:sldId id="353" r:id="rId19"/>
    <p:sldId id="354" r:id="rId20"/>
    <p:sldId id="371" r:id="rId21"/>
    <p:sldId id="356" r:id="rId22"/>
    <p:sldId id="357" r:id="rId23"/>
    <p:sldId id="358" r:id="rId24"/>
    <p:sldId id="359" r:id="rId25"/>
    <p:sldId id="361" r:id="rId26"/>
    <p:sldId id="360" r:id="rId27"/>
    <p:sldId id="362" r:id="rId28"/>
    <p:sldId id="363" r:id="rId29"/>
    <p:sldId id="364" r:id="rId30"/>
    <p:sldId id="365" r:id="rId31"/>
    <p:sldId id="366" r:id="rId32"/>
    <p:sldId id="372" r:id="rId33"/>
  </p:sldIdLst>
  <p:sldSz cx="12192000" cy="6858000"/>
  <p:notesSz cx="6858000" cy="9144000"/>
  <p:custDataLst>
    <p:tags r:id="rId3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B876642A-CAE4-49D5-8EEE-113F5705A5F2}">
          <p14:sldIdLst>
            <p14:sldId id="348"/>
            <p14:sldId id="373"/>
            <p14:sldId id="339"/>
            <p14:sldId id="341"/>
            <p14:sldId id="368"/>
            <p14:sldId id="370"/>
            <p14:sldId id="342"/>
            <p14:sldId id="343"/>
            <p14:sldId id="345"/>
            <p14:sldId id="346"/>
            <p14:sldId id="349"/>
            <p14:sldId id="350"/>
            <p14:sldId id="351"/>
            <p14:sldId id="352"/>
            <p14:sldId id="353"/>
            <p14:sldId id="354"/>
            <p14:sldId id="371"/>
            <p14:sldId id="356"/>
            <p14:sldId id="357"/>
            <p14:sldId id="358"/>
            <p14:sldId id="359"/>
            <p14:sldId id="361"/>
            <p14:sldId id="360"/>
            <p14:sldId id="362"/>
            <p14:sldId id="363"/>
            <p14:sldId id="364"/>
            <p14:sldId id="365"/>
            <p14:sldId id="366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EE5"/>
    <a:srgbClr val="179C7D"/>
    <a:srgbClr val="FFFFFF"/>
    <a:srgbClr val="FDFBC6"/>
    <a:srgbClr val="FDDBB7"/>
    <a:srgbClr val="FEB5B4"/>
    <a:srgbClr val="FF9900"/>
    <a:srgbClr val="00779A"/>
    <a:srgbClr val="1C768F"/>
    <a:srgbClr val="09B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0604" autoAdjust="0"/>
  </p:normalViewPr>
  <p:slideViewPr>
    <p:cSldViewPr snapToGrid="0" showGuides="1">
      <p:cViewPr varScale="1">
        <p:scale>
          <a:sx n="63" d="100"/>
          <a:sy n="63" d="100"/>
        </p:scale>
        <p:origin x="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9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028EFDA-A75E-49AB-9C1C-E96D5D8201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DB3184-593B-4E78-B58C-DA62E4A2A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1B798-6D2C-417B-AF46-ECB70983C150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15F87B-7E94-4DDB-9703-3B62B77C5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C9CA73-2501-4D43-9D8D-E09D9E3F3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1251-5CB6-4896-AAF1-C5E7C80339F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44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3:00:11.14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1403 2659,'-19'0,"3"-1,0 1,0 0,0 2,0 0,0 0,0 2,1 0,-6 2,164 6,43-3,50-14,-231 3,-1-1,0 1,0-1,0 0,0 0,-1 0,1-1,-1 1,0-1,0 0,0 0,0 0,-1 0,1-1,-1 1,0-1,0 1,0-5,-1 7,156-397,-149 376,-1-2,-1 1,-2-1,0 0,-1 0,-2 0,-1 0,-1-8,-10-205,9-81,20-90,-19-11,-7 233,5 127,-2 0,-3 1,-12-44,17 94,0 1,-1-1,0 1,0 0,-1 0,0 1,0 0,-1-1,0 2,0-1,-1 1,1 0,-2-1,-3 2,0 0,0 1,0 0,0 1,-1 0,1 1,-1 0,0 1,0 0,0 1,1 0,-1 1,-5 1,-18-2,-274 19,-203-19,120 48,46-43,254 26,86-27,1 0,-1 0,1 0,0 0,1 1,-1 0,1 0,0 0,0 0,0 1,1-1,0 1,0 0,0 0,1 0,0 1,0-1,1 1,0-1,0 1,0-1,1 1,0-1,0 3,-8 145,14 243,13-268,-8 34,-2-37,-1-13,-8 277,-24-246,8 25,3-32,9 366,5-500,1-1,-1 0,1 1,0-1,-1 0,1 0,0 0,0-1,1 1,-1 0,0-1,0 0,1 1,-1-1,1 0,-1 0,1 0,0-1,-1 1,1 0,0-1,-1 0,1 0,0 0,0 0,-1 0,1 0,0-1,0 1,-1-1,1 0,-1 0,1 0,0 0,18 0,132 14,94-4,-155-2,70-5,-140-11,-20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2:59:52.64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59 5,'-58'18,"58"-18,0 1,0 0,0 0,0 0,0 0,0-1,0 1,0 0,1 0,-1 0,0-1,1 1,-1 0,0-1,1 1,-1 0,1 0,-1-1,1 1,0-1,-1 1,1-1,0 1,-1-1,1 1,0-1,-1 1,1-1,0 0,0 0,-1 1,1-1,0 0,0 0,0 0,0 0,-1 0,1 0,0 0,0 0,0 0,0 0,-1 0,1 0,0-1,0 1,-1 0,2-1,215 0,-109 5,57-2,-159-1</inkml:trace>
  <inkml:trace contextRef="#ctx0" brushRef="#br0" timeOffset="2516.37">1294 36,'0'0,"0"-1,0 1,0-1,0 1,0 0,0-1,0 1,-1 0,1-1,0 1,0 0,0-1,0 1,-1 0,1-1,0 1,0 0,-1-1,1 1,0 0,0 0,-1-1,1 1,0 0,-1 0,1 0,0 0,-1-1,1 1,-1 0,1 0,0 0,-1 0,1 0,0 0,-1 0,1 0,-1 0,150 13,153-12,-124 20,-168-20,-7 0</inkml:trace>
  <inkml:trace contextRef="#ctx0" brushRef="#br1" timeOffset="26476.446">778 107,'4'-2,"-1"0,1 0,-1 0,1-1,-1 1,0-1,0 0,0 0,0 0,-1 0,1 0,-1-1,0 1,0-1,0 0,0 1,-1-1,1 0,-1 0,0 0,0 0,-1-1,1 3,-1 1,0-1,1 0,0 1,-1-1,1 1,0-1,-1 1,1-1,0 1,0 0,0-1,1 1,-1 0,0 0,0 0,1 0,-1 0,0 0,1 0,-1 0,1 1,-1-1,1 0,-1 1,1 0,0-1,-1 1,1 0,0 0,-1-1,1 1,0 1,-1-1,1 0,0 0,-1 1,1-1,-1 0,1 1,-1 0,1-1,-1 1,1 0,-1 0,1 0,-1 0,0 0,0 0,1 1,30 2,-72-3,-26-3,62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2:58:23.87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134 49,'-7'14,"-2"-34,8 14,1 5,1 0,-1 1,1-1,-1 0,0-1,1 1,-1 0,0 0,0 0,0 0,0 0,0 0,0 0,0 0,0 0,0 0,0 0,-1 0,1 0,0 0,-1 0,1 0,-1 0,1 0,-1 0,1 0,-1 0,0 0,1 1,-1-1,0 0,0 0,0 1,0-1,1 1,-1-1,0 1,0-1,0 1,0-1,0 1,0 0,0-1,-1 1,1 0,0 0,0 0,0 0,0 0,0 0,0 0,0 0,0 1,0-1,0 0,0 1,0-1,0 1,0-1,0 1,0-1,0 1,0-1,-13 27,30-46,-7 14,-7 27,-4 34,-2-29,4-41,8-36,-15 54,7-4,0 1,0-1,-1 1,1-1,0 1,0-1,-1 1,1-1,0 1,0-1,-1 1,1-1,-1 0,1 1,0-1,-1 0,1 1,-1-1,1 0,-1 1,1-1,-1 0,1 0,-1 0,1 1,-1-1,1 0,-1 0,1 0,-1 0,1 0,-1 0,1 0,-1 0,1 0,-1 0,0-1,1 1,-1 0,1 0,-1 0,1-1,0 1,-1 0,1 0,-1-1,1 1,-1 0,1-1,-3-8,3 9,0 1,0-1,0 0,0 0,-1 0,1 0,0 0,0 0,0 0,-1 0,1 0,0 0,0 0,0-1,0 1,-1 0,1 0,0 0,0 0,0 0,0 0,-1 0,1 0,0 0,0-1,0 1,0 0,-16 58,7-88,10 29,-1 0,0-1,0 1,0 0,0 0,0 0,0 0,0 0,0 0,0 0,-1 0,1 0,0 0,-1 0,1 0,0 0,-1 0,1 0,-1 0,0 0,1 0,-1 1,0-1,0 0,1 0,-1 1,0-1,0 0,0 1,0-1,0 1,0-1,0 1,0 0,0-1,0 1,0 0,0 0,0 0,0-1,0 1,0 0,0 0,0 1,0-1,0 0,0 0,-1 0,1 1,0-1,0 1,27 1,-21-4,-1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2:58:25.50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81 148,'-5'-89,"-21"108,-2 20,78-156,-81 141,-10 19,51-73,-7 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2:58:29.02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1373 0,'-34'21,"25"-19,0 1,-1-2,1 1,0-1,-1-1,1 1,0-2,-1 1,1-1,-4-1,-21-2,-65 12,21 2,65-7,-1-2,1 1,0-2,-1 0,1-1,0 0,-1-1,1 0,0-1,-6-2,-61-4,75 10</inkml:trace>
  <inkml:trace contextRef="#ctx0" brushRef="#br0" timeOffset="3827.779">602 27,'45'-22,"-76"23,-45 14,-65-4,395-12,-281-13,-192 11,129 16,-74-5,16-7,143-1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2:56:19.29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104 92,'20'-20,"-17"5,-5-8,16-11,-12 63,-12 24,11-52,0-1,0 0,-1 1,1-1,0 0,0 0,0 0,0 1,0-1,-1 0,1 0,0 0,0 0,0 0,0-1,0 1,0 0,-1 0,1-1,0 1,0 0,0-1,-1 1,1 0,0-1,0 1,-1-1,1 0,0 1,-1-1,1 0,-1 1,1-1,-1 0,1 1,-1-1,1 0,-1 0,0 0,0 1,1-1,-1 0,0 0,0 0,0 0,0 0,0 0,4-3,1 20,-5-9,-1-18,1 11,0 1,-1 0,1-1,0 1,-1-1,1 1,-1 0,1-1,-1 1,1-1,-1 1,1-1,-1 0,0 1,1-1,-1 0,0 1,1-1,-1 0,0 0,1 1,-1-1,0 0,0 0,1 0,-1 0,0 0,0 0,1 0,-1 0,0 0,1-1,-1 1,0 0,0 0,1-1,-1 1,0 0,1-1,-1 1,1 0,-1-1,0 1,1-1,-1 1,1-1,-1 1,1-1,0 0,-1 1,1-1,0 0,-1 1,1-1,0 0,0 1,-1-1,1 0,0 0,0 1,0-1,0 0,0 1,0-1,0 0,-122 90,121-89,0-1,0 1,0 0,1-1,-1 1,0-1,1 1,-1-1,0 1,1-1,-1 0,0 1,1-1,-1 0,1 1,-1-1,1 0,0 0,-1 1,1-1,0 0,0 0,-1 0,1 0,0 1,0-1,0 0,0 0,0 0,0 0,0 0,0 1,0-1,1 0,-1 0,0 0,0 0,1 1,-1-1,1 0,-1 0,0 1,1-1,-1 0,1 1,0-1,-1 0,1 1,0-1,-1 1,1-1,0 1,0-1,44-61,-44 62,0 0,-1 0,1-1,-1 1,1 0,0 0,-1 0,1 0,0 0,-1 0,1 0,-1 0,1 0,0 0,-1 1,1-1,0 0,-1 0,1 0,-1 1,1-1,-1 0,1 1,-1-1,1 1,-1-1,1 0,-1 1,1-1,-1 1,0-1,1 1,-1-1,0 1,1 0,-1-1,0 1,0-1,1 1,-1 0,0-1,0 1,0-1,0 1,0 0,0-1,0 1,0 0,0-1,0 1,-1 0,1-1,0 1,0-1,-1 1,3 9,7-23,1-8,0-3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2:56:19.97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55 1,'-22'32,"-10"34,34-71,-2 4,0 0,0 0,1-1,-1 1,0 0,1 0,-1 0,0 0,1 0,-1 0,1 1,0-1,-1 0,1 0,0 0,0 0,-1 1,1-1,0 0,0 1,0-1,0 1,0-1,0 1,0-1,0 1,0-1,0 1,0 0,0 0,0 0,0-1,0 1,0 0,0 0,0 1,1-1,-1-1,0 1,0-1,0 1,-1-1,1 0,0 0,0 1,-1-1,1 0,0 0,-1 0,1 0,-1 0,1 0,-1 1,0-1,1 0,-1 0,0 0,0-1,0 1,1 0,-1 0,0 0,0 0,-1 0,1 0,0 0,0 0,0 0,-1 0,1 0,0 0,-1 0,0 0,-19-2,8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2:56:23.72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75 84,'-17'78,"32"-106,60-101,-74 130,-1-1,1 0,0 1,-1-1,1 1,-1-1,1 1,0-1,-1 1,1-1,-1 1,1 0,-1-1,0 1,1 0,-1-1,0 1,1 0,-1 0,0-1,0 1,0 0,0 0,0-1,0 1,0 0,0 0,0 0,0-1,0 1,0 0,0 0,-1-1,1 1,0 0,-1-1,1 1,0 0,-1-1,1 1,-1 0,1-1,-1 1,0 0,-30 116,-8-64,39-53,-1 1,1-1,-1 1,1-1,-1 1,1-1,-1 0,1 1,-1-1,1 0,-1 0,0 1,1-1,-1 0,0 0,1 0,-1 0,0 0,1 0,-1 0,0 0,1 0,-1 0,1 0,-1 0,0 0,1-1,-1 1,0 0,1 0,-1-1,1 1,-1 0,1-1,-1 1,1-1,-1 1,1-1,-1 1,1-1,0 1,-1-1,1 1,-1-1,1 1,0-1,0 0,-1 1,1-1,0 0,0 1,0-1,0 1,0-1,0 0,0 1,0-1,0 0,0 1,0-1,0 0,1 1,-1-1,0 0,0 1,1-1,-1 1,0-1,1 0,-4-59,3 58,9-121,-21 136,-37 130,88-218,-41 99,-38 133,141-366,-83 189,-7 34,-11 5,-1-18,0 0,0 0,1 0,-1 0,1 1,-1-1,1 0,-1 0,1 0,0 1,0-1,-1 0,1 0,0 1,0-1,0 0,0 0,1 1,-1-1,0 0,0 0,1 1,-1-1,1 0,-1 0,1 0,-1 0,1 0,0 0,0 0,-1 0,1 0,0 0,0 0,0 0,0 0,0-1,0 1,0 0,0-1,1 1,-1-1,0 1,0-1,0 0,1 1,-1-1,0 0,0 0,1 0,-1 0,0 0,0 0,1 0,-1 0,0-1,1 1,9-6,-10 5,-1 1,1-1,0 0,0 0,0 0,0 1,0-1,1 0,-1 1,0-1,0 1,0 0,0-1,1 1,-1 0,0 0,0-1,1 1,-1 0,0 0,0 0,1 1,-1-1,0 0,0 0,1 1,-1-1,0 1,0-1,0 1,0-1,0 1,0 0,0-1,0 1,0 0,0 0,0 0,0 0,0 0,-1 0,1 0,0 0,-1 0,1 0,-1 0,1 1,3 2,0 1,0-1,0 1,1-1,0-1,0 1,0-1,0 1,0-2,1 1,-1 0,1-1,0 0,0 0,-1-1,1 0,0 0,1 0,-1-1,0 0,0 0,0 0,0-1,0 0,0 0,0 0,0-1,0 0,45-20,-43 21</inkml:trace>
  <inkml:trace contextRef="#ctx0" brushRef="#br0" timeOffset="10530.883">628 149,'141'-6,"8"12,491 0,-556-25,41 20,-244-6,118 5,-1 1,1-1,0 0,0 1,-1-1,1 1,0-1,0 1,-1 0,1-1,0 1,0 0,0 0,0 0,0 0,0 0,0 0,1 0,-1 0,0 0,0 0,1 0,-1 0,1 1,-1-1,1 0,-1 0,1 1,0-1,0 0,0 1,0-1,0 0,0 1,0-1,0 0,0 1,0-1,1 0,-1 1,1-1,-1 0,1 0,-1 1,1-1,0 0,-1 0,1 0,0 0,0 0,0 0,0 0,0 0,0 0,0-1,0 1,0 0,1-1,-1 1,0 0,0-1,1 0,-1 1,0-1,1 0,-1 0,0 1,1-1,0 0,2 1,0 1,0-1,0 0,0 0,1 0,-1-1,0 1,1-1,-1 0,0 0,1-1,-1 1,0-1,1 0,-1 0,0 0,0-1,0 1,0-1,0 0,0 0,-1-1,1 1,-1-1,1 0,-1 0,0 0,0 0,0 0,-1-1,1 1,-1-1,0 0,0 0,1-2,-4 4,0 1,0-1,-1 1,1-1,-1 1,1-1,-1 1,1 0,-1 0,0 0,0 0,1 0,-1 0,0 1,0-1,0 1,0-1,0 1,0 0,0-1,0 1,0 0,0 0,0 1,0-1,0 0,0 1,0-1,0 1,0-1,0 1,0 0,-10 0,10-1,1 0,-1-1,0 1,0 0,0 0,1 0,-1 1,0-1,0 0,1 1,-1-1,0 1,1 0,-1-1,0 1,1 0,-1 0,1 0,-1 0,1 0,0 0,-1 1,1-1,0 0,0 1,0-1,0 1,0-1,0 1,0-1,0 1,1 0,-1-1,1 1,-1 0,1 0,0-1,0 1,-1 0,1 0,0 0,1 1,3-1,0 1,1-1,0 0,-1-1,1 1,0-1,-1 0,1 0,0 0,0-1,0 0,0 0,0 0,0 0,0-1,0 0,4-1,34-21,-41 20,1 1,0 0,0 0,0 0,1 0,-1 1,0-1,1 1,-1 0,1 0,-1 0,1 0,0 0,-1 1,1 0,0 0,-1 0,1 0,2 1,224 3,134-10,-349 3,-44 6,-37 1,-22 8,87-11,0-1,1 1,-1-1,1 1,-1-1,1 1,0-1,-1 1,1-1,-1 1,1 0,0-1,0 1,-1 0,1-1,0 1,0 0,0-1,0 1,0 0,0-1,0 1,0 0,0 0,0-1,0 1,0 0,0-1,0 1,1 0,-1-1,0 1,1-1,-1 1,0 0,1-1,-1 1,1-1,-1 1,1-1,-1 1,1-1,-1 1,1-1,-1 0,1 1,0-1,-1 0,1 1,-1-1,1 0,0 0,0 0,-1 1,1-1,0 0,-1 0,1 0,0 0,-1 0,2-1,48 15,-41-13,1-1,0 0,-1-1,1 0,-1 0,1-1,-1-1,1 1,-1-1,0-1,0 0,-1 0,2-1,157-22,-166 26,0 0,-1 0,1 0,0 0,0 1,0-1,-1 0,1 0,0 1,0-1,0 0,0 1,1-1,-1 1,0 0,0-1,0 1,0 0,0-1,0 1,1 0,-1 0,0 0,0 0,0 0,1 0,-1 1,0-1,0 0,0 0,0 1,0-1,0 1,0-1,0 1,0 0,0-1,0 1,0 0,0 0,0-1,0 1,0 0,-1 0,1 0,0 0,-1 0,1 0,-1 0,1 0,-1 0,0 0,1 1,-1-1,0 0,0 0,1 0,-1 0,0 1,-1-1,5 5,0-22,3-8,-3 45,-4-20,-1 1,1-1,-1 1,1-1,-1 1,1-1,-1 0,0 1,0-1,1 0,-1 0,0 0,0 0,-1 0,1 0,0 0,0 0,0 0,0 0,-1 0,1-1,-1 1,1 0,0-1,-1 0,1 1,-1-1,1 0,-1 1,1-1,-1 0,1 0,-1 0,1-1,-1 1,1 0,-1 0,1-1,0 1,-1-1,1 1,-1-1,1 0,0 0,-1 0,2-2,0-1,0 1,0 0,0-1,1 1,0 0,-1 0,1 0,1-1,-1 1,0 0,1 0,-1 0,1 1,0-1,0 0,0 1,0-1,1 1,-1 0,1-1,-1 1,1 1,0-1,0 0,-1 3,0 0,0 0,-1 0,1 0,-1 1,1-1,-1 0,0 1,1-1,-1 1,0 0,0 0,0-1,0 1,-1 0,1 0,0 0,-1 0,1 0,-1 0,0 0,1 0,-1 0,0 0,0 0,0 0,-1 0,1-1,-1 2,2 1,3 15,-1-14</inkml:trace>
  <inkml:trace contextRef="#ctx0" brushRef="#br0" timeOffset="32493.338">3062 90,'-4'1,"0"1,0 0,1 0,-1 0,1 1,-1-1,1 1,0 0,0 0,0 0,0 0,1 0,-1 1,1-1,0 1,0-1,0 1,0 0,0 1,-3 5,-4 6,1 2,0-1,1 1,1 0,0 0,2 1,-1 4,5-23,-1 1,1 0,0-1,-1 1,1 0,0-1,-1 1,1 0,0-1,0 1,0 0,-1 0,1-1,0 1,0 0,0-1,0 1,0 0,0 0,1-1,-1 1,0 0,0 0,0-1,1 1,-1 0,0-1,1 1,-1-1,1 1,-1 0,1-1,-1 1,1-1,-1 1,1-1,-1 1,1-1,-1 0,1 1,0-1,-1 0,1 1,0-1,0 0,-1 0,1 1,0-1,-1 0,1 0,0 0,0 0,-1 0,1 0,0 0,0-1,-1 1,1 0,34-29,20-117,-14 88,2-22,-43 80,1 1,-1-1,0 0,0 0,1 0,-1 1,0-1,0 0,1 0,-1 0,0 0,0 0,1 1,-1-1,0 0,1 0,-1 0,0 0,1 0,-1 0,0 0,1 0,-1 0,0 0,0 0,1-1,-1 1,0 0,1 0,-1 0,0 0,0 0,1 0,-1-1,0 1,0 0,1 0,-1 0,0-1,0 1,0 0,1 0,-1-1,0 1,0 0,0-1,0 1,0 0,0 0,1-1,-1 1,0-1,-3 32,-67 251,50-236,10-79,11 18,0-1,1 0,1 0,0 1,1 0,1-1,0 2,4-9,8-23,-17 46,-1 0,1 0,-1 0,1 0,-1 0,1 0,-1-1,1 1,0 0,-1 0,1 0,-1 0,1-1,-1 1,1 0,0 0,-1-1,1 1,-1 0,1-1,0 1,-1 0,1-1,0 1,0-1,-1 1,1 0,0-1,0 1,0-1,-1 1,1-1,0 1,0-1,0 1,0-1,0 1,0-1,0 1,0 0,0-1,0 1,0-1,0 1,0-1,1 1,-1-1,0 1,0-1,0 1,1 0,-1-1,0 1,1-1,-1 1,0 0,1-1,-1 1,0 0,1-1,-1 1,-6 7,6-6,0 0,-1 1,1-1,0 0,-1 1,1-1,-1 0,0 0,1 0,-1 1,0-1,0 0,0 0,0 0,0 0,0 0,0 0,0-1,0 1,0 0,0 0,-1-1,1 1,0-1,0 1,-1-1,1 0,0 1,-1-1,1 0,-1 0,1 0,0 0,-1 0,1 0,0 0,-1-1,1 1,0 0,-1-1,1 1,0-1,-1 1,1-1,0 0,0 1,0-1,0 0,0 0,0 0,0 0,-1-1,3-25,-4 42,-37 82,40-97,-1 1,1-1,0 1,0 0,0-1,0 1,-1-1,1 1,0-1,-1 1,1-1,0 1,-1-1,1 1,-1-1,1 0,0 1,-1-1,1 0,-1 1,1-1,-1 0,1 1,-1-1,0 0,1 0,-1 0,1 0,-1 1,1-1,-1 0,0 0,1 0,-1 0,1 0,-1-1,0 1,1 0,-1 0,1 0,-1 0,1-1,-1 1,0 0,1 0,-1-1,1 1,0 0,-1-1,1 1,-1-1,1 1,-1-1,1 1,0 0,-1-1,1 1,0-1,0 0,-1 1,1-1,0 1,0-1,0 1,0-1,0 0,0 1,0-1,0 1,-6-44,5-45,0 88,-1 1,1-1,-1 0,1 1,0 0,-1-1,1 1,-1 0,1 0,-1 0,1 0,-1 0,1 0,-1 0,1 1,-1-1,1 0,-1 1,1-1,0 1,-1-1,1 1,0 0,-1 0,1 0,0 0,0 0,0 0,0 0,0 0,0 0,0 0,0 0,0 1,0-1,1 0,-1 1,1-1,-1 0,1 1,-1-1,1 2,-1-3,-23 49,23-48,1 0,-1 0,1 0,0-1,-1 1,1 0,0 0,0 0,0 0,0 0,0 0,0 0,0 0,0 0,0 0,0 0,0 0,1 0,-1 0,0 0,1 0,-1-1,1 1,-1 0,1 0,-1 0,1-1,0 1,-1 0,1 0,0-1,-1 1,1-1,0 1,0-1,0 1,0-1,0 1,-1-1,1 0,0 1,0-1,0 0,0 0,0 0,0 0,0 0,0 0,0 0,0 0,0 0,0 0,108-12,-96 11</inkml:trace>
  <inkml:trace contextRef="#ctx0" brushRef="#br0" timeOffset="34775.56">1910 231,'1'-4,"1"0,0 0,0 0,0 0,0 1,1-1,-1 0,1 1,0 0,0 0,0 0,1 0,-1 0,1 1,-1-1,1 1,0 0,4-2,6-5,124-71,-184 139,-4 24,50-82,0 0,0-1,0 1,0 0,0 0,0-1,0 1,0 0,1 0,-1-1,0 1,0 0,1-1,-1 1,0 0,1-1,-1 1,1-1,-1 1,1-1,-1 1,1-1,-1 1,1-1,-1 1,1-1,0 1,-1-1,1 0,0 1,-1-1,1 0,0 0,-1 0,1 0,0 1,0-1,-1 0,1 0,0 0,-1 0,1-1,0 1,0 0,-1 0,1 0,0 0,-1-1,1 1,0 0,-1-1,1 1,0-1,38-15,5-13,-38 24,1 0,-1 0,1 1,0-1,0 2,0-1,1 1,-1 0,1 1,0 0,0 0,0 0,0 1,2 0,163 5,-171-4,0 0,-1 0,1 0,-1 1,1-1,-1 1,1-1,-1 1,1 0,-1 0,1-1,-1 1,0 0,1 0,-1 0,0 0,0 1,0-1,0 0,0 0,0 1,0-1,0 1,-1-1,1 0,0 1,-1-1,1 1,-1 0,0-1,0 1,1-1,-1 1,0 0,0-1,0 1,-1-1,1 1,-14 71,9-55,2-2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0A665-AB63-487C-A689-A96D5AA0C864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5821" y="1143000"/>
            <a:ext cx="3946358" cy="221982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29F0A-9DE2-44AB-9A84-CC28BAF7B39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kern="1200">
        <a:solidFill>
          <a:schemeClr val="accent1"/>
        </a:solidFill>
        <a:latin typeface="+mj-lt"/>
        <a:ea typeface="+mn-ea"/>
        <a:cs typeface="+mn-cs"/>
      </a:defRPr>
    </a:lvl1pPr>
    <a:lvl2pPr marL="180975" indent="-180975" algn="l" defTabSz="914400" rtl="0" eaLnBrk="1" latinLnBrk="0" hangingPunct="1"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- As input:  Set of image sequences / or videos from multiple camera view points</a:t>
            </a:r>
          </a:p>
          <a:p>
            <a:r>
              <a:rPr lang="en-US" baseline="0" dirty="0"/>
              <a:t>- goal is to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recover high-fidelity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surface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geometry and appearance.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4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Todo</a:t>
            </a:r>
            <a:r>
              <a:rPr lang="de-DE" dirty="0"/>
              <a:t>: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i am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depths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56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Todo</a:t>
            </a:r>
            <a:r>
              <a:rPr lang="de-DE" dirty="0"/>
              <a:t>: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i am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depths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84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Todo</a:t>
            </a:r>
            <a:r>
              <a:rPr lang="de-DE" dirty="0"/>
              <a:t>: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i am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depths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8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formulation pushes opacity values toward either 0 or 1, allowing subsequent pruning of transparent </a:t>
            </a:r>
            <a:r>
              <a:rPr lang="en-US" dirty="0" err="1"/>
              <a:t>surfels</a:t>
            </a:r>
            <a:r>
              <a:rPr lang="en-US" dirty="0"/>
              <a:t> (σ ≈ 0) while maintaining those on the object’s surface (σ ≈ 1). The exponential term ensures smooth gradients during optimization while preserving this binary behavior, preventing the accumulation of semi-transparent </a:t>
            </a:r>
            <a:r>
              <a:rPr lang="en-US" dirty="0" err="1"/>
              <a:t>surfels</a:t>
            </a:r>
            <a:r>
              <a:rPr lang="en-US" dirty="0"/>
              <a:t> that could degrade surface quality.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99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09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checks how well the rendered normal aligns with the normal computed from the rendered depth. This term is crucial for maintaining geometric consistency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85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competing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Big </a:t>
            </a:r>
            <a:r>
              <a:rPr lang="de-DE" dirty="0" err="1"/>
              <a:t>advantage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time: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competitor</a:t>
            </a:r>
            <a:r>
              <a:rPr lang="de-DE" dirty="0"/>
              <a:t> NeuS2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les</a:t>
            </a:r>
            <a:r>
              <a:rPr lang="de-DE" dirty="0"/>
              <a:t> (1h </a:t>
            </a:r>
            <a:r>
              <a:rPr lang="de-DE" dirty="0" err="1"/>
              <a:t>vs</a:t>
            </a:r>
            <a:r>
              <a:rPr lang="de-DE" dirty="0"/>
              <a:t> 26min </a:t>
            </a:r>
            <a:r>
              <a:rPr lang="de-DE" dirty="0" err="1"/>
              <a:t>for</a:t>
            </a:r>
            <a:r>
              <a:rPr lang="de-DE" dirty="0"/>
              <a:t> NHR and 3h </a:t>
            </a:r>
            <a:r>
              <a:rPr lang="de-DE" dirty="0" err="1"/>
              <a:t>vs</a:t>
            </a:r>
            <a:r>
              <a:rPr lang="de-DE" dirty="0"/>
              <a:t> 32min </a:t>
            </a:r>
            <a:r>
              <a:rPr lang="de-DE" dirty="0" err="1"/>
              <a:t>for</a:t>
            </a:r>
            <a:r>
              <a:rPr lang="de-DE" dirty="0"/>
              <a:t> DNA)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83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Making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also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STG</a:t>
            </a:r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also visible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basketball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doe</a:t>
            </a:r>
            <a:r>
              <a:rPr lang="de-DE" dirty="0"/>
              <a:t> still </a:t>
            </a:r>
            <a:r>
              <a:rPr lang="de-DE" dirty="0" err="1"/>
              <a:t>struggle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fast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basketball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75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On DNA,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competing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5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dirty="0"/>
              <a:t>VR/AR: the rise in popularity of VR and AR experiences </a:t>
            </a:r>
          </a:p>
          <a:p>
            <a:pPr marL="352425" lvl="1" indent="-171450">
              <a:buFontTx/>
              <a:buChar char="-"/>
            </a:pPr>
            <a:r>
              <a:rPr lang="en-US" b="0" dirty="0"/>
              <a:t>requires realistic digital representations that users can interact with in immersive environments.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Game development</a:t>
            </a:r>
          </a:p>
          <a:p>
            <a:pPr marL="352425" lvl="1" indent="-171450">
              <a:buFontTx/>
              <a:buChar char="-"/>
            </a:pPr>
            <a:r>
              <a:rPr lang="en-US" b="0" dirty="0"/>
              <a:t>studios need to create lifelike characters that move and behave naturally </a:t>
            </a:r>
          </a:p>
          <a:p>
            <a:pPr marL="171450" lvl="0" indent="-171450">
              <a:buFontTx/>
              <a:buChar char="-"/>
            </a:pPr>
            <a:r>
              <a:rPr lang="en-US" b="0" dirty="0"/>
              <a:t>Film industry:</a:t>
            </a:r>
          </a:p>
          <a:p>
            <a:pPr marL="352425" lvl="1" indent="-171450">
              <a:buFontTx/>
              <a:buChar char="-"/>
            </a:pPr>
            <a:r>
              <a:rPr lang="en-US" b="0" dirty="0"/>
              <a:t>relies on high-quality digital doubles for visual effects</a:t>
            </a:r>
          </a:p>
          <a:p>
            <a:pPr marL="352425" lvl="1" indent="-171450">
              <a:buFontTx/>
              <a:buChar char="-"/>
            </a:pPr>
            <a:r>
              <a:rPr lang="en-US" b="0" dirty="0"/>
              <a:t>actors' performances and movements need to be captured and reconstructed with incredible fidelity.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cultural heritage preservation - like the Eva Umlauf project you can see displayed in our hallway </a:t>
            </a:r>
          </a:p>
          <a:p>
            <a:pPr marL="352425" lvl="1" indent="-171450">
              <a:buFontTx/>
              <a:buChar char="-"/>
            </a:pPr>
            <a:r>
              <a:rPr lang="en-US" b="0" dirty="0"/>
              <a:t>it's crucial that when someone is giving their testimony, their digital representation feels authentic and realistic. </a:t>
            </a:r>
          </a:p>
          <a:p>
            <a:pPr marL="352425" lvl="1" indent="-171450">
              <a:buFontTx/>
              <a:buChar char="-"/>
            </a:pPr>
            <a:r>
              <a:rPr lang="en-US" b="0" dirty="0"/>
              <a:t>The emotional impact of these important historical stories depends on that sense of genuine human connection.</a:t>
            </a:r>
          </a:p>
          <a:p>
            <a:endParaRPr lang="en-US" b="0" dirty="0"/>
          </a:p>
          <a:p>
            <a:r>
              <a:rPr lang="en-US" b="0" dirty="0"/>
              <a:t>All of these applications require accurate geometric representation of dynamic scenes.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8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recently</a:t>
            </a:r>
            <a:r>
              <a:rPr lang="de-DE" dirty="0"/>
              <a:t>, Nerf was SOTA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reconstuction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original </a:t>
            </a:r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was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and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relatively</a:t>
            </a:r>
            <a:r>
              <a:rPr lang="de-DE" dirty="0"/>
              <a:t> slow </a:t>
            </a:r>
            <a:r>
              <a:rPr lang="de-DE" dirty="0" err="1"/>
              <a:t>training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 limited </a:t>
            </a:r>
            <a:r>
              <a:rPr lang="de-DE" dirty="0" err="1"/>
              <a:t>reconsruction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3DGS </a:t>
            </a:r>
            <a:r>
              <a:rPr lang="de-DE" dirty="0" err="1"/>
              <a:t>came</a:t>
            </a:r>
            <a:r>
              <a:rPr lang="de-DE" dirty="0"/>
              <a:t> out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Extremly</a:t>
            </a:r>
            <a:r>
              <a:rPr lang="de-DE" dirty="0"/>
              <a:t> high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Very fast </a:t>
            </a:r>
            <a:r>
              <a:rPr lang="de-DE" dirty="0" err="1"/>
              <a:t>training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But not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the</a:t>
            </a:r>
            <a:r>
              <a:rPr lang="de-DE" dirty="0"/>
              <a:t> GAP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adresses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….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NeuS2: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Nerf </a:t>
            </a:r>
            <a:r>
              <a:rPr lang="de-DE" dirty="0" err="1"/>
              <a:t>based</a:t>
            </a:r>
            <a:r>
              <a:rPr lang="de-DE" dirty="0"/>
              <a:t> SOTA,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ticks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-&gt; orange: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4K4D: Point cloud with 4D feature grids + hybrid appearance model (MLP + image blending)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Leverage what already exists: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Static surface reconstruction suing GS was already tackled -&gt; </a:t>
            </a:r>
            <a:r>
              <a:rPr lang="en-US" dirty="0" err="1"/>
              <a:t>Gsurf</a:t>
            </a:r>
            <a:r>
              <a:rPr lang="en-US" dirty="0"/>
              <a:t> does this really well, getting high quality surface meshes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Dynamic rendering using GS was also already tackled -&gt; STG does this really well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Both methods showed good results and were getting a lot of attention from the research community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-&gt; combine the key components into one unified method “Spacetime </a:t>
            </a:r>
            <a:r>
              <a:rPr lang="en-US" dirty="0" err="1"/>
              <a:t>Surfels</a:t>
            </a:r>
            <a:r>
              <a:rPr lang="en-US" dirty="0"/>
              <a:t>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8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Let me walk you through how Spacetime </a:t>
            </a:r>
            <a:r>
              <a:rPr lang="en-US" b="1" dirty="0" err="1"/>
              <a:t>Surfels</a:t>
            </a:r>
            <a:r>
              <a:rPr lang="en-US" b="1" dirty="0"/>
              <a:t> works, step by step.</a:t>
            </a:r>
            <a:endParaRPr lang="en-US" dirty="0"/>
          </a:p>
          <a:p>
            <a:r>
              <a:rPr lang="en-US" b="1" dirty="0"/>
              <a:t>We start with data preprocessing</a:t>
            </a:r>
            <a:r>
              <a:rPr lang="en-US" dirty="0"/>
              <a:t> - taking multi-view videos and extracting point clouds using Structure from Motion for each time frame</a:t>
            </a:r>
          </a:p>
          <a:p>
            <a:r>
              <a:rPr lang="en-US" b="1" dirty="0"/>
              <a:t>These points clouds are </a:t>
            </a:r>
            <a:r>
              <a:rPr lang="en-US" dirty="0"/>
              <a:t>combined into one point cloud which we use as initialization for our gaussian. Each gaussian has properties which I will present in the next slide. </a:t>
            </a:r>
          </a:p>
          <a:p>
            <a:r>
              <a:rPr lang="en-US" dirty="0"/>
              <a:t>We then take a camera viewpoint at a specific time, sampled from our stack of cameras. The gaussian get </a:t>
            </a:r>
            <a:r>
              <a:rPr lang="en-US" b="1" dirty="0"/>
              <a:t>projected</a:t>
            </a:r>
            <a:r>
              <a:rPr lang="en-US" dirty="0"/>
              <a:t> onto the camera’s image plane, then </a:t>
            </a:r>
            <a:r>
              <a:rPr lang="en-US" b="1" dirty="0"/>
              <a:t>rasterized</a:t>
            </a:r>
            <a:r>
              <a:rPr lang="en-US" dirty="0"/>
              <a:t> to generate different outputs.</a:t>
            </a:r>
          </a:p>
          <a:p>
            <a:r>
              <a:rPr lang="en-US" b="1" dirty="0"/>
              <a:t>Our training uses a composite loss function</a:t>
            </a:r>
            <a:r>
              <a:rPr lang="en-US" dirty="0"/>
              <a:t> with four key components:</a:t>
            </a:r>
          </a:p>
          <a:p>
            <a:r>
              <a:rPr lang="en-US" b="1" dirty="0"/>
              <a:t>This feeds back through gradient flow</a:t>
            </a:r>
            <a:r>
              <a:rPr lang="en-US" dirty="0"/>
              <a:t> - shown by the blue dashed arrows - to update our gaussian parameters. We also have </a:t>
            </a:r>
            <a:r>
              <a:rPr lang="en-US" b="1" dirty="0"/>
              <a:t>densification and pruning</a:t>
            </a:r>
            <a:r>
              <a:rPr lang="en-US" dirty="0"/>
              <a:t> to adaptively add or remove gaussian based on scene complexity.</a:t>
            </a:r>
          </a:p>
          <a:p>
            <a:r>
              <a:rPr lang="en-US" b="1" dirty="0"/>
              <a:t>Finally, once optimization is complete,</a:t>
            </a:r>
            <a:r>
              <a:rPr lang="en-US" dirty="0"/>
              <a:t> we use </a:t>
            </a:r>
            <a:r>
              <a:rPr lang="en-US" b="1" dirty="0"/>
              <a:t>Poisson reconstruction</a:t>
            </a:r>
            <a:r>
              <a:rPr lang="en-US" dirty="0"/>
              <a:t> to convert our optimized gaussian into clean 3D meshes for each time frame.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Initialization: </a:t>
            </a:r>
          </a:p>
          <a:p>
            <a:r>
              <a:rPr lang="en-US" dirty="0"/>
              <a:t>with its spatial coordinates, RGB values and timestep directly mapped to the Gaussian’s initial position, color parameters and </a:t>
            </a:r>
            <a:r>
              <a:rPr lang="en-US" dirty="0" err="1"/>
              <a:t>tRBF</a:t>
            </a:r>
            <a:r>
              <a:rPr lang="en-US" dirty="0"/>
              <a:t> center respectively.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52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Brief explanation that these extend standard 3D Gaussians with temporal components</a:t>
            </a:r>
          </a:p>
          <a:p>
            <a:r>
              <a:rPr lang="en-US" dirty="0"/>
              <a:t>- Emphasize the flat </a:t>
            </a:r>
            <a:r>
              <a:rPr lang="en-US" dirty="0" err="1"/>
              <a:t>surfel</a:t>
            </a:r>
            <a:r>
              <a:rPr lang="en-US" dirty="0"/>
              <a:t> representation (third scale axis = 0)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26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σi</a:t>
            </a:r>
            <a:r>
              <a:rPr lang="en-US" dirty="0"/>
              <a:t> ∈ [0, 1] represents the base opacity, controlling the maximum visibility of the </a:t>
            </a:r>
            <a:r>
              <a:rPr lang="en-US" dirty="0" err="1"/>
              <a:t>surfel</a:t>
            </a:r>
            <a:r>
              <a:rPr lang="en-US" dirty="0"/>
              <a:t> </a:t>
            </a:r>
          </a:p>
          <a:p>
            <a:r>
              <a:rPr lang="en-US" dirty="0"/>
              <a:t>• β</a:t>
            </a:r>
            <a:r>
              <a:rPr lang="en-US" dirty="0" err="1"/>
              <a:t>i</a:t>
            </a:r>
            <a:r>
              <a:rPr lang="en-US" dirty="0"/>
              <a:t> ∈ R+ defines the temporal scale parameter, inversely related to the </a:t>
            </a:r>
            <a:r>
              <a:rPr lang="en-US" dirty="0" err="1"/>
              <a:t>surfel’s</a:t>
            </a:r>
            <a:r>
              <a:rPr lang="en-US" dirty="0"/>
              <a:t> temporal duration - smaller values result in longer visibility periods </a:t>
            </a:r>
          </a:p>
          <a:p>
            <a:r>
              <a:rPr lang="en-US" dirty="0"/>
              <a:t>• µ</a:t>
            </a:r>
            <a:r>
              <a:rPr lang="en-US" dirty="0" err="1"/>
              <a:t>i</a:t>
            </a:r>
            <a:r>
              <a:rPr lang="en-US" dirty="0"/>
              <a:t> ∈ R specifies the temporal center, marking the time at which the </a:t>
            </a:r>
            <a:r>
              <a:rPr lang="en-US" dirty="0" err="1"/>
              <a:t>surfel</a:t>
            </a:r>
            <a:r>
              <a:rPr lang="en-US" dirty="0"/>
              <a:t> reaches its peak visibility </a:t>
            </a:r>
            <a:r>
              <a:rPr lang="en-US" dirty="0" err="1"/>
              <a:t>σi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67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adopting polynomial degrees of </a:t>
            </a:r>
            <a:r>
              <a:rPr lang="en-US" dirty="0" err="1"/>
              <a:t>Dp</a:t>
            </a:r>
            <a:r>
              <a:rPr lang="en-US" dirty="0"/>
              <a:t> = 3 for position and </a:t>
            </a:r>
            <a:r>
              <a:rPr lang="en-US" dirty="0" err="1"/>
              <a:t>Dq</a:t>
            </a:r>
            <a:r>
              <a:rPr lang="en-US" dirty="0"/>
              <a:t> = 1 for rotation. This choice was motivated by STG’s analysis showing that cubic polynomials for position provide the optimal balance </a:t>
            </a:r>
            <a:r>
              <a:rPr lang="en-US" dirty="0" err="1"/>
              <a:t>between</a:t>
            </a:r>
            <a:r>
              <a:rPr lang="en-US" dirty="0"/>
              <a:t> motion complexity and computational cost, while linear interpolation sufficiently captures rotational dynamics.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3808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836283"/>
            <a:ext cx="5916612" cy="3148592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80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Subline/speaker/date</a:t>
            </a:r>
            <a:endParaRPr lang="de-DE" dirty="0"/>
          </a:p>
          <a:p>
            <a:pPr lvl="3"/>
            <a:r>
              <a:rPr lang="de-DE"/>
              <a:t>Speakers</a:t>
            </a:r>
            <a:endParaRPr lang="de-DE" dirty="0"/>
          </a:p>
        </p:txBody>
      </p:sp>
      <p:pic>
        <p:nvPicPr>
          <p:cNvPr id="6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5774" y="485775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7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2/3 randabfa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5861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700213"/>
            <a:ext cx="6781800" cy="445293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6723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Headline, Frutiger LT </a:t>
            </a:r>
            <a:r>
              <a:rPr kumimoji="0" lang="de-DE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Com</a:t>
            </a: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 Bd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, 16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pt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49B4F5-3985-40FA-BB6F-4069C03E5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432A0-F513-4930-BCD5-B4BD00DAAEF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E2D82BB-1548-4144-8D76-C0C431EF1240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28DD29-2A8B-4A4D-A7BC-8DCCFF5043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0E97B0-79E4-4EE2-931A-53B30FA4703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413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eschreibun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5486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24" y="1700213"/>
            <a:ext cx="6315075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175705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lnSpc>
                <a:spcPts val="2420"/>
              </a:lnSpc>
              <a:spcAft>
                <a:spcPts val="1000"/>
              </a:spcAft>
              <a:defRPr sz="28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 b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Headline, </a:t>
            </a:r>
            <a:r>
              <a:rPr lang="de-DE"/>
              <a:t>Frutiger Bd </a:t>
            </a:r>
            <a:r>
              <a:rPr lang="de-DE" dirty="0"/>
              <a:t>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Frutiger LT </a:t>
            </a:r>
            <a:r>
              <a:rPr lang="de-DE" err="1"/>
              <a:t>Com</a:t>
            </a:r>
            <a:r>
              <a:rPr lang="de-DE"/>
              <a:t> Lt </a:t>
            </a:r>
            <a:r>
              <a:rPr lang="de-DE" dirty="0"/>
              <a:t>16 </a:t>
            </a:r>
            <a:r>
              <a:rPr lang="de-DE" dirty="0" err="1"/>
              <a:t>pt</a:t>
            </a:r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0B162-5CE1-4081-9F76-7824B5C171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9C7DF2-26E3-41FC-BBA4-D04F3C8A789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B0D18CF-581D-4AFD-A78B-7C1FC7A80373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DDE9E-9713-44C6-8C76-61BAF975C2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6C6CE5-B69A-4AFB-BE84-FD1E0C29228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4091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8827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1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7355B916-F5BD-44FA-A46A-0DDC6C436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78"/>
          <a:stretch/>
        </p:blipFill>
        <p:spPr>
          <a:xfrm>
            <a:off x="1" y="1"/>
            <a:ext cx="12192000" cy="615315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3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5B9307-B714-4F6E-A2FC-68DD27444F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99EC068-F541-4312-9801-35A60A69C50F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B0E546C-CA1A-4085-B98B-53E34E1FDA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55CE55-FB14-4252-8735-FF4916096C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969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6167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5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6B89D7C3-6348-44ED-84FD-9C88687DD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10278"/>
          <a:stretch/>
        </p:blipFill>
        <p:spPr>
          <a:xfrm>
            <a:off x="0" y="1"/>
            <a:ext cx="12192000" cy="615315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5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D065BA7-85F8-4EE9-B742-24693D51D89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FEAC3F2-7FFD-4AA3-B399-D80547284A97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A42444-18F6-4DEB-8F09-69EB8CDC5A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9E246-7B08-4017-9C02-690D308761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3660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8186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3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2B98C0-CD3B-4858-9EBF-1ABA8A5F48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6209F03-70C9-4760-BCE3-39DF4609D022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9339C1-56D0-4552-B568-77AAE6F881E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C5B5A5E-5260-4ADB-9A78-B7522733BF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5429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5208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7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0075" y="1703388"/>
            <a:ext cx="3492500" cy="274002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C97856-E56E-4A7B-9E6B-645BE57712D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3BB324E-0652-4956-802B-22F90E9AE02A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67E4E3-ED26-4131-9FAE-8897857FA6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BAB7EBF-0F2E-4271-97C4-6F0AE76E65E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1823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2123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3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5663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91625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DA72C-07CE-4657-8099-B172E870DCF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E878C98-6804-4E74-85B1-6C6481F1CF28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D38EC9-DDD7-4F50-82AB-C2270DB307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64EA96-4C0A-4998-B81C-3BACDCEA4AA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060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 userDrawn="1">
          <p15:clr>
            <a:srgbClr val="FBAE40"/>
          </p15:clr>
        </p15:guide>
        <p15:guide id="4" pos="1890" userDrawn="1">
          <p15:clr>
            <a:srgbClr val="FBAE40"/>
          </p15:clr>
        </p15:guide>
        <p15:guide id="5" pos="5541" userDrawn="1">
          <p15:clr>
            <a:srgbClr val="FBAE40"/>
          </p15:clr>
        </p15:guide>
        <p15:guide id="6" pos="579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20538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8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CFAEF65E-2013-4B54-9E56-910C87DFAA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275388" y="1"/>
            <a:ext cx="5916612" cy="6153149"/>
          </a:xfrm>
          <a:custGeom>
            <a:avLst/>
            <a:gdLst>
              <a:gd name="connsiteX0" fmla="*/ 0 w 5916612"/>
              <a:gd name="connsiteY0" fmla="*/ 0 h 6156325"/>
              <a:gd name="connsiteX1" fmla="*/ 5916612 w 5916612"/>
              <a:gd name="connsiteY1" fmla="*/ 0 h 6156325"/>
              <a:gd name="connsiteX2" fmla="*/ 5916612 w 5916612"/>
              <a:gd name="connsiteY2" fmla="*/ 6156325 h 6156325"/>
              <a:gd name="connsiteX3" fmla="*/ 0 w 5916612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6612" h="6156325">
                <a:moveTo>
                  <a:pt x="0" y="0"/>
                </a:moveTo>
                <a:lnTo>
                  <a:pt x="5916612" y="0"/>
                </a:lnTo>
                <a:lnTo>
                  <a:pt x="5916612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2C48D-A93F-4C6A-B03C-EBD08B60F12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EE5FE33-A688-4E76-84C7-6AE86CD5F545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DEA1B9-B24B-4D57-B058-B115ADC06D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D781B2-9C61-4882-AD01-A0C987D5BED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88085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4930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6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74C1AFAD-5D62-4BBC-A0F2-D7498EBFA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220075" y="1"/>
            <a:ext cx="3971925" cy="6153149"/>
          </a:xfrm>
          <a:custGeom>
            <a:avLst/>
            <a:gdLst>
              <a:gd name="connsiteX0" fmla="*/ 0 w 3971925"/>
              <a:gd name="connsiteY0" fmla="*/ 0 h 6156325"/>
              <a:gd name="connsiteX1" fmla="*/ 3971925 w 3971925"/>
              <a:gd name="connsiteY1" fmla="*/ 0 h 6156325"/>
              <a:gd name="connsiteX2" fmla="*/ 3971925 w 3971925"/>
              <a:gd name="connsiteY2" fmla="*/ 6156325 h 6156325"/>
              <a:gd name="connsiteX3" fmla="*/ 0 w 3971925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6156325">
                <a:moveTo>
                  <a:pt x="0" y="0"/>
                </a:moveTo>
                <a:lnTo>
                  <a:pt x="3971925" y="0"/>
                </a:lnTo>
                <a:lnTo>
                  <a:pt x="3971925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2288" y="1703388"/>
            <a:ext cx="3492500" cy="261937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A1C435-BE97-4ADF-8F14-C82E03EE035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204942E-612F-4452-A98C-BE30675D1CEF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A69639-E1C4-4FDB-A492-46962B10A51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9FAE-D08C-4661-B176-A0EAA14283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584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14407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0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580799-6CA8-4E79-B6A8-7CEC7DE6B3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FD07C3-3AC8-443B-9A9C-69C1442938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6B76B4-FD05-4521-A9B8-94DCF2391F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38140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4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02996"/>
            <a:ext cx="5916612" cy="298187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Subline/speaker/date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Speakers</a:t>
            </a:r>
            <a:endParaRPr lang="de-DE" dirty="0"/>
          </a:p>
        </p:txBody>
      </p:sp>
      <p:pic>
        <p:nvPicPr>
          <p:cNvPr id="6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3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8483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0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D40944-3B70-422E-9A83-B06079C22C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AC6F8B1-0014-4786-95CD-E23A6A3E9223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9EBAA3-4CD5-4D80-A5ED-62A7BAE0A9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632C5-2A5E-486C-A005-3993C40F70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0136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4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B3F52-3132-4FCE-9245-400432785E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1EE1E0F-D989-42C4-92E6-60E1F72C6632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7D269B-861C-4C29-9AA1-AC9F6193EF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AD6CBFC-7EA8-4A59-ADD7-332586C364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508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C554D4-061E-46C5-92EC-EDBF599AFD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0AB7944-2EB8-466B-9E10-D3B91768B66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750D2F-7AC5-4879-8C19-DDC98EDCDE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97D65A9-86C3-4B8F-8904-153D2F8CAF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9706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8934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7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3744">
                <a:srgbClr val="00779A">
                  <a:lumMod val="100000"/>
                </a:srgbClr>
              </a:gs>
              <a:gs pos="0">
                <a:srgbClr val="014A6B"/>
              </a:gs>
              <a:gs pos="75000">
                <a:srgbClr val="4DC7D2">
                  <a:lumMod val="90000"/>
                  <a:lumOff val="10000"/>
                </a:srgbClr>
              </a:gs>
              <a:gs pos="100000">
                <a:srgbClr val="04B1AA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—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1700213"/>
            <a:ext cx="5437187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95CE19-2635-48CD-86C5-A6711E8F240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A788E46-7811-4140-88F1-4CEFBE174CF8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987410-0067-43D6-9FB8-E4A3CFE662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4A690-2DD5-436A-A09D-218E639343B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286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18795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de-DE"/>
              <a:t>Quote </a:t>
            </a:r>
            <a:endParaRPr lang="de-DE" dirty="0"/>
          </a:p>
          <a:p>
            <a:pPr lvl="1"/>
            <a:r>
              <a:rPr lang="de-DE"/>
              <a:t>Author name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19F7FF-9FD8-4FC6-AE77-A349B0ACD5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F4221C-C993-4597-8EE6-9265DA695E8C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B70818-BA9A-4A9E-BB42-894CD16E6F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C8D05E3-CD28-43C1-A7F2-3AD6FBD49D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3722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8826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0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8D4B216-A5F7-4214-889D-75DD098C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09"/>
          <a:stretch/>
        </p:blipFill>
        <p:spPr>
          <a:xfrm>
            <a:off x="1" y="-4763"/>
            <a:ext cx="12192000" cy="6157913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18795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Quote </a:t>
            </a:r>
            <a:endParaRPr lang="de-DE" dirty="0"/>
          </a:p>
          <a:p>
            <a:pPr lvl="1"/>
            <a:r>
              <a:rPr lang="de-DE"/>
              <a:t>Author name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47DF70-C076-4A26-9F94-6FA1181DF1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20EB7DE-D69A-47F7-8C66-AE1D971DBC2D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784F8B-F977-42FC-A651-A02A01C602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60083F-34CE-4BF0-AB01-7CCA0176F2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162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1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Contact 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en-US"/>
              <a:t>Title first name last name</a:t>
            </a:r>
            <a:endParaRPr lang="de-DE" dirty="0"/>
          </a:p>
          <a:p>
            <a:pPr lvl="2"/>
            <a:r>
              <a:rPr lang="de-DE"/>
              <a:t>Business unit XXX 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pic>
        <p:nvPicPr>
          <p:cNvPr id="6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430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9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Contact 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en-US"/>
              <a:t>Title first name last name</a:t>
            </a:r>
            <a:endParaRPr lang="de-DE" dirty="0"/>
          </a:p>
          <a:p>
            <a:pPr lvl="2"/>
            <a:r>
              <a:rPr lang="de-DE"/>
              <a:t>Business unit XXX 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vorname.name@hhi.fraunhofer.de</a:t>
            </a:r>
          </a:p>
        </p:txBody>
      </p:sp>
      <p:pic>
        <p:nvPicPr>
          <p:cNvPr id="6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1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4602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6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9233E68D-B08D-4763-8344-832492442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700213"/>
            <a:ext cx="5916612" cy="3848489"/>
          </a:xfrm>
          <a:noFill/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aseline="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Contact 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en-US"/>
              <a:t>Title first name last name</a:t>
            </a:r>
            <a:endParaRPr lang="de-DE" dirty="0"/>
          </a:p>
          <a:p>
            <a:pPr lvl="2"/>
            <a:r>
              <a:rPr lang="de-DE"/>
              <a:t>Business unit XXX 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vorname.name@hhi.fraunhofer.de</a:t>
            </a:r>
          </a:p>
          <a:p>
            <a:pPr lvl="3"/>
            <a:endParaRPr lang="pt-BR" dirty="0"/>
          </a:p>
          <a:p>
            <a:pPr lvl="3"/>
            <a:r>
              <a:rPr lang="pt-BR" dirty="0"/>
              <a:t>Fraunhofer-Institut für Nachrichtentechnik, Heinrich-Hertz-Institut, HHI</a:t>
            </a:r>
          </a:p>
          <a:p>
            <a:pPr lvl="3"/>
            <a:r>
              <a:rPr lang="pt-BR" dirty="0"/>
              <a:t>Einsteinufer 37</a:t>
            </a:r>
          </a:p>
          <a:p>
            <a:pPr lvl="3"/>
            <a:r>
              <a:rPr lang="pt-BR" dirty="0"/>
              <a:t>10587 Berlin</a:t>
            </a:r>
          </a:p>
          <a:p>
            <a:pPr lvl="3"/>
            <a:r>
              <a:rPr lang="pt-BR" dirty="0"/>
              <a:t>www.hhi.fraunhofer.de</a:t>
            </a:r>
          </a:p>
        </p:txBody>
      </p:sp>
      <p:pic>
        <p:nvPicPr>
          <p:cNvPr id="7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43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8471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2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9F17E90D-0C11-4C1A-9AB0-99DFB3D05F3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1938992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Thank you for your attention!</a:t>
            </a:r>
            <a:endParaRPr lang="de-DE" dirty="0"/>
          </a:p>
          <a:p>
            <a:pPr lvl="1"/>
            <a:r>
              <a:rPr lang="de-DE" dirty="0"/>
              <a:t>—</a:t>
            </a:r>
          </a:p>
        </p:txBody>
      </p:sp>
      <p:pic>
        <p:nvPicPr>
          <p:cNvPr id="7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4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439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1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3340524"/>
            <a:ext cx="5916612" cy="264435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640"/>
              </a:lnSpc>
              <a:spcAft>
                <a:spcPts val="120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184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br>
              <a:rPr lang="de-DE" dirty="0"/>
            </a:br>
            <a:r>
              <a:rPr lang="de-DE" dirty="0"/>
              <a:t>max. 3 Zeilen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Subline/speaker/date</a:t>
            </a:r>
            <a:endParaRPr lang="de-DE" dirty="0"/>
          </a:p>
          <a:p>
            <a:pPr lvl="3"/>
            <a:r>
              <a:rPr lang="de-DE"/>
              <a:t>Speakers</a:t>
            </a:r>
            <a:endParaRPr lang="de-DE" dirty="0"/>
          </a:p>
        </p:txBody>
      </p:sp>
      <p:pic>
        <p:nvPicPr>
          <p:cNvPr id="6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5774" y="485775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9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1537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38390"/>
            <a:ext cx="5916612" cy="2946485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800"/>
              </a:lnSpc>
              <a:spcAft>
                <a:spcPts val="48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lang="de-DE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Subline/speaker/date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arem</a:t>
            </a:r>
            <a:r>
              <a:rPr lang="de-DE" dirty="0"/>
              <a:t> max. 3 Zeilen</a:t>
            </a:r>
          </a:p>
          <a:p>
            <a:pPr marL="0" lvl="3" indent="0" algn="l" defTabSz="914400" rtl="0" eaLnBrk="1" latinLnBrk="0" hangingPunct="1">
              <a:lnSpc>
                <a:spcPts val="1840"/>
              </a:lnSpc>
              <a:spcBef>
                <a:spcPts val="184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/>
              <a:t>Speakers</a:t>
            </a:r>
            <a:endParaRPr lang="de-DE" dirty="0"/>
          </a:p>
        </p:txBody>
      </p:sp>
      <p:pic>
        <p:nvPicPr>
          <p:cNvPr id="6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9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03515"/>
            <a:ext cx="7824783" cy="250238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Subline/speaker/date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Speakers</a:t>
            </a:r>
            <a:endParaRPr lang="de-DE" dirty="0"/>
          </a:p>
        </p:txBody>
      </p:sp>
      <p:pic>
        <p:nvPicPr>
          <p:cNvPr id="6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9587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357312"/>
            <a:ext cx="7824787" cy="266910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Subline/speaker/date</a:t>
            </a:r>
            <a:endParaRPr lang="de-DE" dirty="0"/>
          </a:p>
          <a:p>
            <a:pPr lvl="3"/>
            <a:r>
              <a:rPr lang="de-DE"/>
              <a:t>Speakers</a:t>
            </a:r>
            <a:endParaRPr lang="de-DE" dirty="0"/>
          </a:p>
        </p:txBody>
      </p:sp>
      <p:pic>
        <p:nvPicPr>
          <p:cNvPr id="6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508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8216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6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FCA74BF2-60AE-432D-B809-6CE549DEA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90309"/>
            <a:ext cx="11712574" cy="2494566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Subline/speaker/date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Speakers</a:t>
            </a:r>
            <a:endParaRPr lang="de-DE" dirty="0"/>
          </a:p>
        </p:txBody>
      </p:sp>
      <p:pic>
        <p:nvPicPr>
          <p:cNvPr id="6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9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71664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0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1CDBC4F6-986A-4A45-A632-2613DCB1992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323596"/>
            <a:ext cx="11712575" cy="2661279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Subline/speaker/date</a:t>
            </a:r>
            <a:endParaRPr lang="de-DE" dirty="0"/>
          </a:p>
          <a:p>
            <a:pPr lvl="3"/>
            <a:r>
              <a:rPr lang="de-DE"/>
              <a:t>Speakers</a:t>
            </a:r>
            <a:endParaRPr lang="de-DE" dirty="0"/>
          </a:p>
        </p:txBody>
      </p:sp>
      <p:pic>
        <p:nvPicPr>
          <p:cNvPr id="7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0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4060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4"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53149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7878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16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BA1D15-0475-4B03-86A1-56C3D9C6307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601FDCC-3625-47DD-BF00-48818FFA896C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6ECF15-13D4-44C4-B713-BCD347A79F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BA688-BE97-41EF-8F34-A1FF74ABCB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hhi_rgb_modul_send_de">
            <a:extLst>
              <a:ext uri="{FF2B5EF4-FFF2-40B4-BE49-F238E27FC236}">
                <a16:creationId xmlns:a16="http://schemas.microsoft.com/office/drawing/2014/main" id="{EA7D95FB-CC13-4DE1-98F6-0910C03771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5774" y="485775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03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55093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think-cell Folie" r:id="rId33" imgW="344" imgH="345" progId="TCLayout.ActiveDocument.1">
                  <p:embed/>
                </p:oleObj>
              </mc:Choice>
              <mc:Fallback>
                <p:oleObj name="think-cell Folie" r:id="rId3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40626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/>
              <a:t>Headline, Frutiger LT Com Bd, 24 pt, Section separator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09947" y="6455836"/>
            <a:ext cx="864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1CB5F8BD-F61A-4905-819A-501002AE1553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 dirty="0"/>
              <a:t>© Fraunhofer HHI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6070D71-EE9E-4293-96A3-C2A0A07F7A62}"/>
              </a:ext>
            </a:extLst>
          </p:cNvPr>
          <p:cNvCxnSpPr/>
          <p:nvPr userDrawn="1"/>
        </p:nvCxnSpPr>
        <p:spPr bwMode="gray">
          <a:xfrm>
            <a:off x="0" y="6146006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nformationsklassifizierung">
            <a:extLst>
              <a:ext uri="{FF2B5EF4-FFF2-40B4-BE49-F238E27FC236}">
                <a16:creationId xmlns:a16="http://schemas.microsoft.com/office/drawing/2014/main" id="{6C489D0F-950D-4913-86C7-7EB1061786F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800" dirty="0"/>
              <a:t>Dynamic Surface Reconstruction from Multi-View Videos using Gaussian Splatting </a:t>
            </a:r>
            <a:endParaRPr lang="en-US" sz="800" b="1" dirty="0"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ED91C-7E81-4D59-8D3D-748F37283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843" y="6455835"/>
            <a:ext cx="408932" cy="123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3D81EE41-304C-41C3-8185-350F2275D75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1E4CF01-6D6F-4B29-B924-0F3D1CED79B9}"/>
              </a:ext>
            </a:extLst>
          </p:cNvPr>
          <p:cNvSpPr txBox="1"/>
          <p:nvPr userDrawn="1"/>
        </p:nvSpPr>
        <p:spPr>
          <a:xfrm>
            <a:off x="479425" y="6455836"/>
            <a:ext cx="23241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800" dirty="0"/>
              <a:t>Page</a:t>
            </a:r>
          </a:p>
        </p:txBody>
      </p:sp>
      <p:pic>
        <p:nvPicPr>
          <p:cNvPr id="13" name="hhi_rgb">
            <a:extLst>
              <a:ext uri="{FF2B5EF4-FFF2-40B4-BE49-F238E27FC236}">
                <a16:creationId xmlns:a16="http://schemas.microsoft.com/office/drawing/2014/main" id="{8FC94D2F-4BA7-4B93-B138-D52DA43BC2B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10309226" y="6334126"/>
            <a:ext cx="1404000" cy="37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3" r:id="rId13"/>
    <p:sldLayoutId id="2147483668" r:id="rId14"/>
    <p:sldLayoutId id="2147483665" r:id="rId15"/>
    <p:sldLayoutId id="2147483671" r:id="rId16"/>
    <p:sldLayoutId id="2147483664" r:id="rId17"/>
    <p:sldLayoutId id="2147483667" r:id="rId18"/>
    <p:sldLayoutId id="2147483659" r:id="rId19"/>
    <p:sldLayoutId id="2147483678" r:id="rId20"/>
    <p:sldLayoutId id="2147483679" r:id="rId21"/>
    <p:sldLayoutId id="2147483680" r:id="rId22"/>
    <p:sldLayoutId id="2147483670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8" orient="horz" pos="1071" userDrawn="1">
          <p15:clr>
            <a:srgbClr val="F26B43"/>
          </p15:clr>
        </p15:guide>
        <p15:guide id="9" orient="horz" pos="38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00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10" Type="http://schemas.openxmlformats.org/officeDocument/2006/relationships/image" Target="../media/image52.png"/><Relationship Id="rId4" Type="http://schemas.openxmlformats.org/officeDocument/2006/relationships/image" Target="../media/image310.png"/><Relationship Id="rId9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4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00.png"/><Relationship Id="rId7" Type="http://schemas.openxmlformats.org/officeDocument/2006/relationships/customXml" Target="../ink/ink3.xm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customXml" Target="../ink/ink5.xml"/><Relationship Id="rId5" Type="http://schemas.openxmlformats.org/officeDocument/2006/relationships/image" Target="../media/image34.png"/><Relationship Id="rId10" Type="http://schemas.openxmlformats.org/officeDocument/2006/relationships/image" Target="../media/image56.png"/><Relationship Id="rId4" Type="http://schemas.openxmlformats.org/officeDocument/2006/relationships/image" Target="../media/image310.png"/><Relationship Id="rId9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00.png"/><Relationship Id="rId7" Type="http://schemas.openxmlformats.org/officeDocument/2006/relationships/customXml" Target="../ink/ink6.xm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11" Type="http://schemas.openxmlformats.org/officeDocument/2006/relationships/customXml" Target="../ink/ink8.xml"/><Relationship Id="rId5" Type="http://schemas.openxmlformats.org/officeDocument/2006/relationships/image" Target="../media/image35.png"/><Relationship Id="rId10" Type="http://schemas.openxmlformats.org/officeDocument/2006/relationships/image" Target="../media/image60.png"/><Relationship Id="rId4" Type="http://schemas.openxmlformats.org/officeDocument/2006/relationships/image" Target="../media/image310.png"/><Relationship Id="rId9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flaticon.com/authors/dmytro-vyshnevskyi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flaticon.com/authors/flat-icons-design" TargetMode="External"/><Relationship Id="rId5" Type="http://schemas.openxmlformats.org/officeDocument/2006/relationships/hyperlink" Target="https://www.flaticon.com/authors/freshforyou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ww.flaticon.com/authors/good-ware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C082-012F-4E61-858B-C0FB30EF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08" y="151116"/>
            <a:ext cx="8982003" cy="2470073"/>
          </a:xfrm>
        </p:spPr>
        <p:txBody>
          <a:bodyPr/>
          <a:lstStyle/>
          <a:p>
            <a:pPr lvl="0"/>
            <a:r>
              <a:rPr lang="de-DE" dirty="0" err="1"/>
              <a:t>Master‘s</a:t>
            </a:r>
            <a:r>
              <a:rPr lang="de-DE" dirty="0"/>
              <a:t> Thesis in Computer Science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Dynamic Surface Reconstruction </a:t>
            </a:r>
            <a:r>
              <a:rPr lang="de-DE" dirty="0" err="1"/>
              <a:t>from</a:t>
            </a:r>
            <a:r>
              <a:rPr lang="de-DE" dirty="0"/>
              <a:t> Multi-View Videos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Splatting</a:t>
            </a:r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39E4A8D-7910-4213-90E5-435C899DF93A}"/>
              </a:ext>
            </a:extLst>
          </p:cNvPr>
          <p:cNvSpPr txBox="1">
            <a:spLocks/>
          </p:cNvSpPr>
          <p:nvPr/>
        </p:nvSpPr>
        <p:spPr bwMode="gray">
          <a:xfrm>
            <a:off x="89808" y="4092462"/>
            <a:ext cx="11712574" cy="2765538"/>
          </a:xfrm>
          <a:prstGeom prst="rect">
            <a:avLst/>
          </a:prstGeom>
        </p:spPr>
        <p:txBody>
          <a:bodyPr vert="horz" wrap="square" lIns="486000" tIns="360000" rIns="360000" bIns="360000" rtlCol="0" anchor="b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64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Brianne </a:t>
            </a:r>
            <a:r>
              <a:rPr lang="de-DE" dirty="0" err="1"/>
              <a:t>Oberson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sz="1600" dirty="0"/>
              <a:t>Technische </a:t>
            </a:r>
            <a:r>
              <a:rPr lang="de-DE" sz="1600" dirty="0" err="1"/>
              <a:t>Universit</a:t>
            </a:r>
            <a:r>
              <a:rPr lang="en-US" sz="1600" dirty="0"/>
              <a:t>ä</a:t>
            </a:r>
            <a:r>
              <a:rPr lang="de-DE" sz="1600" dirty="0"/>
              <a:t>t Berlin</a:t>
            </a:r>
          </a:p>
          <a:p>
            <a:pPr lvl="2"/>
            <a:endParaRPr lang="de-DE" sz="1600" dirty="0"/>
          </a:p>
          <a:p>
            <a:r>
              <a:rPr lang="en-US" dirty="0"/>
              <a:t>Examiners: Priv.-Doz. Dr.-Ing. Oliver Schreer, Prof. Dr.-Ing. Olaf </a:t>
            </a:r>
            <a:r>
              <a:rPr lang="en-US" dirty="0" err="1"/>
              <a:t>Hellwich</a:t>
            </a:r>
            <a:endParaRPr lang="en-US" dirty="0"/>
          </a:p>
          <a:p>
            <a:r>
              <a:rPr lang="en-US" dirty="0"/>
              <a:t>Supervisor: </a:t>
            </a:r>
            <a:r>
              <a:rPr lang="en-US" dirty="0" err="1"/>
              <a:t>Decai</a:t>
            </a:r>
            <a:r>
              <a:rPr lang="en-US" dirty="0"/>
              <a:t> Chen</a:t>
            </a:r>
          </a:p>
          <a:p>
            <a:pPr lvl="2"/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FE8BD6-CF48-4E51-A504-F759E97A1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0" b="15784"/>
          <a:stretch/>
        </p:blipFill>
        <p:spPr>
          <a:xfrm>
            <a:off x="9197453" y="2074611"/>
            <a:ext cx="2512642" cy="12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5C84B-5351-4016-BB56-3D7E5365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3BFF16-67B8-4000-AC9E-355DB954F5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Polynomial Motion and Rotation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1C060F-4BE9-482A-841B-9E6EEBC6B2D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4D0E14-C941-4EAD-A7A5-B7CABE94259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E92B63-F4C0-4D5F-B450-A1B31B0402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E018DE9-9F46-4DCF-AB29-D0374A78F0E9}"/>
                  </a:ext>
                </a:extLst>
              </p:cNvPr>
              <p:cNvSpPr txBox="1"/>
              <p:nvPr/>
            </p:nvSpPr>
            <p:spPr>
              <a:xfrm>
                <a:off x="711843" y="1727818"/>
                <a:ext cx="9520940" cy="237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de-DE" sz="1400" dirty="0">
                    <a:solidFill>
                      <a:srgbClr val="1C3F52"/>
                    </a:solidFill>
                  </a:rPr>
                  <a:t>The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position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and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rotation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of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surfel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is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modeled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through</a:t>
                </a:r>
                <a:r>
                  <a:rPr lang="de-DE" sz="1400" dirty="0">
                    <a:solidFill>
                      <a:srgbClr val="1C3F52"/>
                    </a:solidFill>
                  </a:rPr>
                  <a:t> a polynomial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function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centered</a:t>
                </a:r>
                <a:r>
                  <a:rPr lang="de-DE" sz="1400" dirty="0">
                    <a:solidFill>
                      <a:srgbClr val="1C3F52"/>
                    </a:solidFill>
                  </a:rPr>
                  <a:t> at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each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surfel‘s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temporal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peak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E018DE9-9F46-4DCF-AB29-D0374A78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3" y="1727818"/>
                <a:ext cx="9520940" cy="237950"/>
              </a:xfrm>
              <a:prstGeom prst="rect">
                <a:avLst/>
              </a:prstGeom>
              <a:blipFill>
                <a:blip r:embed="rId7"/>
                <a:stretch>
                  <a:fillRect l="-1152" t="-15385" r="-128" b="-43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66F7F6E-CA38-4D28-99CB-AC8267B4A0AF}"/>
                  </a:ext>
                </a:extLst>
              </p:cNvPr>
              <p:cNvSpPr txBox="1"/>
              <p:nvPr/>
            </p:nvSpPr>
            <p:spPr>
              <a:xfrm>
                <a:off x="1885837" y="2596524"/>
                <a:ext cx="2956560" cy="25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solidFill>
                                        <a:srgbClr val="1C3F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solidFill>
                                        <a:srgbClr val="1C3F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solidFill>
                                        <a:srgbClr val="1C3F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66F7F6E-CA38-4D28-99CB-AC8267B4A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837" y="2596524"/>
                <a:ext cx="2956560" cy="256480"/>
              </a:xfrm>
              <a:prstGeom prst="rect">
                <a:avLst/>
              </a:prstGeom>
              <a:blipFill>
                <a:blip r:embed="rId3"/>
                <a:stretch>
                  <a:fillRect t="-366667" b="-45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B269A57-C49E-4F85-BAB7-BC788880E5F5}"/>
                  </a:ext>
                </a:extLst>
              </p:cNvPr>
              <p:cNvSpPr txBox="1"/>
              <p:nvPr/>
            </p:nvSpPr>
            <p:spPr>
              <a:xfrm>
                <a:off x="711843" y="2984978"/>
                <a:ext cx="3989490" cy="2163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accent1"/>
                  </a:buClr>
                </a:pPr>
                <a:r>
                  <a:rPr lang="de-DE" sz="1400" dirty="0">
                    <a:solidFill>
                      <a:srgbClr val="1C3F52"/>
                    </a:solidFill>
                  </a:rPr>
                  <a:t>With: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position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polynomial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coefficients</a:t>
                </a:r>
                <a:endParaRPr lang="de-DE" sz="1400" dirty="0">
                  <a:solidFill>
                    <a:srgbClr val="1C3F52"/>
                  </a:solidFill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rotation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polynomial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coefficients</a:t>
                </a:r>
                <a:endParaRPr lang="de-DE" sz="1400" dirty="0">
                  <a:solidFill>
                    <a:srgbClr val="1C3F52"/>
                  </a:solidFill>
                </a:endParaRPr>
              </a:p>
              <a:p>
                <a:pPr marL="742950" lvl="1" indent="-285750">
                  <a:lnSpc>
                    <a:spcPct val="20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400" b="0" i="0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DE" sz="1400" b="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400" dirty="0">
                  <a:solidFill>
                    <a:srgbClr val="1C3F52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B269A57-C49E-4F85-BAB7-BC788880E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3" y="2984978"/>
                <a:ext cx="3989490" cy="2163413"/>
              </a:xfrm>
              <a:prstGeom prst="rect">
                <a:avLst/>
              </a:prstGeom>
              <a:blipFill>
                <a:blip r:embed="rId8"/>
                <a:stretch>
                  <a:fillRect l="-2752" r="-15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0483DA2-85A7-4746-828F-0FE881D53E37}"/>
                  </a:ext>
                </a:extLst>
              </p:cNvPr>
              <p:cNvSpPr txBox="1"/>
              <p:nvPr/>
            </p:nvSpPr>
            <p:spPr>
              <a:xfrm>
                <a:off x="6864168" y="2596524"/>
                <a:ext cx="3108960" cy="25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solidFill>
                                        <a:srgbClr val="1C3F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solidFill>
                                        <a:srgbClr val="1C3F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solidFill>
                                        <a:srgbClr val="1C3F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0483DA2-85A7-4746-828F-0FE881D53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168" y="2596524"/>
                <a:ext cx="3108960" cy="256480"/>
              </a:xfrm>
              <a:prstGeom prst="rect">
                <a:avLst/>
              </a:prstGeom>
              <a:blipFill>
                <a:blip r:embed="rId5"/>
                <a:stretch>
                  <a:fillRect t="-366667" b="-45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74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46C3223-95D4-4C86-9C0D-1B7F4259D70C}"/>
              </a:ext>
            </a:extLst>
          </p:cNvPr>
          <p:cNvSpPr/>
          <p:nvPr/>
        </p:nvSpPr>
        <p:spPr>
          <a:xfrm>
            <a:off x="2297897" y="2102865"/>
            <a:ext cx="3572821" cy="161568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40F0F8-7D1A-4659-8AAE-5EDB1E19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A5C3EB-E36A-45D7-8FDA-B8A2EB576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Rendering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BBC0C-DBE1-41B7-953C-434C2633C55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46102-CCCC-406E-AF9F-303012018D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4E00D0-5364-4C3A-8ACF-1CB3146468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0358" name="Picture 6">
            <a:extLst>
              <a:ext uri="{FF2B5EF4-FFF2-40B4-BE49-F238E27FC236}">
                <a16:creationId xmlns:a16="http://schemas.microsoft.com/office/drawing/2014/main" id="{324FD74E-6206-4C1B-9B96-EDF82A781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750" y="2182951"/>
            <a:ext cx="1139270" cy="15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4C14309-C384-4E72-80ED-2E775A8629CD}"/>
              </a:ext>
            </a:extLst>
          </p:cNvPr>
          <p:cNvSpPr txBox="1"/>
          <p:nvPr/>
        </p:nvSpPr>
        <p:spPr>
          <a:xfrm>
            <a:off x="3298768" y="2382619"/>
            <a:ext cx="2247274" cy="10010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200" b="1" dirty="0">
                <a:solidFill>
                  <a:srgbClr val="1C3F52"/>
                </a:solidFill>
              </a:rPr>
              <a:t>RGB Rendering:</a:t>
            </a:r>
          </a:p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en-US" sz="1200" dirty="0">
                <a:solidFill>
                  <a:srgbClr val="1C3F52"/>
                </a:solidFill>
              </a:rPr>
              <a:t>Alpha-blend colors by casting rays through pixels and intersecting </a:t>
            </a:r>
            <a:r>
              <a:rPr lang="en-US" sz="1200" dirty="0" err="1">
                <a:solidFill>
                  <a:srgbClr val="1C3F52"/>
                </a:solidFill>
              </a:rPr>
              <a:t>surfels</a:t>
            </a:r>
            <a:r>
              <a:rPr lang="en-US" sz="1200" dirty="0">
                <a:solidFill>
                  <a:srgbClr val="1C3F52"/>
                </a:solidFill>
              </a:rPr>
              <a:t> front-to-back</a:t>
            </a:r>
            <a:endParaRPr lang="de-DE" sz="1200" dirty="0">
              <a:solidFill>
                <a:srgbClr val="1C3F52"/>
              </a:solidFill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7639BFD8-00D2-4AEE-A759-B83DDEDDA927}"/>
              </a:ext>
            </a:extLst>
          </p:cNvPr>
          <p:cNvSpPr/>
          <p:nvPr/>
        </p:nvSpPr>
        <p:spPr>
          <a:xfrm>
            <a:off x="6143092" y="2101567"/>
            <a:ext cx="3572821" cy="161568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AE30B07-04FE-4C44-AF62-D13BACF4BB7B}"/>
              </a:ext>
            </a:extLst>
          </p:cNvPr>
          <p:cNvSpPr txBox="1"/>
          <p:nvPr/>
        </p:nvSpPr>
        <p:spPr>
          <a:xfrm>
            <a:off x="7196265" y="2469236"/>
            <a:ext cx="2247274" cy="744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200" b="1" dirty="0">
                <a:solidFill>
                  <a:srgbClr val="1C3F52"/>
                </a:solidFill>
              </a:rPr>
              <a:t>Normal Rendering:</a:t>
            </a:r>
          </a:p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en-US" sz="1200" dirty="0">
                <a:solidFill>
                  <a:srgbClr val="1C3F52"/>
                </a:solidFill>
              </a:rPr>
              <a:t>Alpha-blend normal vectors extracted from the rotation matrix</a:t>
            </a:r>
            <a:endParaRPr lang="de-DE" sz="1200" dirty="0">
              <a:solidFill>
                <a:srgbClr val="1C3F52"/>
              </a:solidFill>
            </a:endParaRP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E59A7C40-0081-4E47-889A-5FC015C4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92" y="2153792"/>
            <a:ext cx="1153178" cy="159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4C9BDDC0-746C-48FF-893B-A69C01097759}"/>
              </a:ext>
            </a:extLst>
          </p:cNvPr>
          <p:cNvSpPr/>
          <p:nvPr/>
        </p:nvSpPr>
        <p:spPr>
          <a:xfrm>
            <a:off x="2297897" y="3940203"/>
            <a:ext cx="3572821" cy="161568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65C8364-3837-4259-B699-B8C4DB085EAB}"/>
              </a:ext>
            </a:extLst>
          </p:cNvPr>
          <p:cNvSpPr txBox="1"/>
          <p:nvPr/>
        </p:nvSpPr>
        <p:spPr>
          <a:xfrm>
            <a:off x="3417509" y="4295067"/>
            <a:ext cx="2247274" cy="744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200" b="1" dirty="0" err="1">
                <a:solidFill>
                  <a:srgbClr val="1C3F52"/>
                </a:solidFill>
              </a:rPr>
              <a:t>Opacity</a:t>
            </a:r>
            <a:r>
              <a:rPr lang="de-DE" sz="1200" b="1" dirty="0">
                <a:solidFill>
                  <a:srgbClr val="1C3F52"/>
                </a:solidFill>
              </a:rPr>
              <a:t> Rendering:</a:t>
            </a:r>
          </a:p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en-US" sz="1200" dirty="0">
                <a:solidFill>
                  <a:srgbClr val="1C3F52"/>
                </a:solidFill>
              </a:rPr>
              <a:t>Accumulate alpha values of each </a:t>
            </a:r>
            <a:r>
              <a:rPr lang="en-US" sz="1200" dirty="0" err="1">
                <a:solidFill>
                  <a:srgbClr val="1C3F52"/>
                </a:solidFill>
              </a:rPr>
              <a:t>surfel</a:t>
            </a:r>
            <a:r>
              <a:rPr lang="en-US" sz="1200" dirty="0">
                <a:solidFill>
                  <a:srgbClr val="1C3F52"/>
                </a:solidFill>
              </a:rPr>
              <a:t> along the ray</a:t>
            </a:r>
            <a:endParaRPr lang="de-DE" sz="1200" dirty="0">
              <a:solidFill>
                <a:srgbClr val="1C3F52"/>
              </a:solidFill>
            </a:endParaRPr>
          </a:p>
        </p:txBody>
      </p:sp>
      <p:pic>
        <p:nvPicPr>
          <p:cNvPr id="100360" name="Picture 8">
            <a:extLst>
              <a:ext uri="{FF2B5EF4-FFF2-40B4-BE49-F238E27FC236}">
                <a16:creationId xmlns:a16="http://schemas.microsoft.com/office/drawing/2014/main" id="{97B9500C-EC13-4459-BA0B-3429C13E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28" y="4043780"/>
            <a:ext cx="1019750" cy="14085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B9385B3-7FB2-4AD1-97DC-F41E024E8515}"/>
              </a:ext>
            </a:extLst>
          </p:cNvPr>
          <p:cNvSpPr/>
          <p:nvPr/>
        </p:nvSpPr>
        <p:spPr>
          <a:xfrm>
            <a:off x="6143092" y="3940203"/>
            <a:ext cx="3572821" cy="161568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A16D978-3F01-4181-AE38-E44BE3C584A8}"/>
              </a:ext>
            </a:extLst>
          </p:cNvPr>
          <p:cNvSpPr txBox="1"/>
          <p:nvPr/>
        </p:nvSpPr>
        <p:spPr>
          <a:xfrm>
            <a:off x="7196265" y="4295067"/>
            <a:ext cx="2378867" cy="744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200" b="1" dirty="0">
                <a:solidFill>
                  <a:srgbClr val="1C3F52"/>
                </a:solidFill>
              </a:rPr>
              <a:t>Depth Rendering:</a:t>
            </a:r>
          </a:p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en-US" sz="1200" dirty="0">
                <a:solidFill>
                  <a:srgbClr val="1C3F52"/>
                </a:solidFill>
              </a:rPr>
              <a:t>Alpha-blend depth values computed from ray-</a:t>
            </a:r>
            <a:r>
              <a:rPr lang="en-US" sz="1200" dirty="0" err="1">
                <a:solidFill>
                  <a:srgbClr val="1C3F52"/>
                </a:solidFill>
              </a:rPr>
              <a:t>surfel</a:t>
            </a:r>
            <a:r>
              <a:rPr lang="en-US" sz="1200" dirty="0">
                <a:solidFill>
                  <a:srgbClr val="1C3F52"/>
                </a:solidFill>
              </a:rPr>
              <a:t> intersections</a:t>
            </a:r>
            <a:endParaRPr lang="de-DE" sz="1200" dirty="0">
              <a:solidFill>
                <a:srgbClr val="1C3F52"/>
              </a:solidFill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1216EB4A-D455-4960-BDBD-30FDC770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92" y="3983321"/>
            <a:ext cx="1169726" cy="161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601FF516-93D3-44C7-A739-08F74BD316FF}"/>
              </a:ext>
            </a:extLst>
          </p:cNvPr>
          <p:cNvSpPr txBox="1"/>
          <p:nvPr/>
        </p:nvSpPr>
        <p:spPr>
          <a:xfrm>
            <a:off x="3988483" y="1329541"/>
            <a:ext cx="4884029" cy="49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en-US" sz="1400" dirty="0">
                <a:solidFill>
                  <a:srgbClr val="179C7D"/>
                </a:solidFill>
              </a:rPr>
              <a:t>All four rendering types use the same core alpha-blending process from the original paper 3DGS</a:t>
            </a:r>
            <a:endParaRPr lang="de-DE" sz="1400" dirty="0">
              <a:solidFill>
                <a:srgbClr val="179C7D"/>
              </a:solidFill>
            </a:endParaRP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C8E2742B-8789-4860-A0C4-2929465FADF5}"/>
              </a:ext>
            </a:extLst>
          </p:cNvPr>
          <p:cNvSpPr/>
          <p:nvPr/>
        </p:nvSpPr>
        <p:spPr>
          <a:xfrm>
            <a:off x="3475020" y="1515298"/>
            <a:ext cx="350723" cy="123111"/>
          </a:xfrm>
          <a:prstGeom prst="rightArrow">
            <a:avLst/>
          </a:prstGeom>
          <a:solidFill>
            <a:srgbClr val="179C7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64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F0F8-7D1A-4659-8AAE-5EDB1E19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A5C3EB-E36A-45D7-8FDA-B8A2EB576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BBC0C-DBE1-41B7-953C-434C2633C55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46102-CCCC-406E-AF9F-303012018D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4E00D0-5364-4C3A-8ACF-1CB3146468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/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400" b="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blipFill>
                <a:blip r:embed="rId3"/>
                <a:stretch>
                  <a:fillRect l="-2625" t="-14286" r="-262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/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de-DE" sz="1400" dirty="0" err="1">
                    <a:solidFill>
                      <a:srgbClr val="1C3F52"/>
                    </a:solidFill>
                  </a:rPr>
                  <a:t>We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optimize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surfel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parameters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by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minimizing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loss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function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blipFill>
                <a:blip r:embed="rId4"/>
                <a:stretch>
                  <a:fillRect l="-2064" t="-17949" r="-1147" b="-43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6F334523-C93F-4BFB-B1C1-1075F37B9E5F}"/>
              </a:ext>
            </a:extLst>
          </p:cNvPr>
          <p:cNvSpPr/>
          <p:nvPr/>
        </p:nvSpPr>
        <p:spPr>
          <a:xfrm>
            <a:off x="4868237" y="2233336"/>
            <a:ext cx="2320122" cy="432880"/>
          </a:xfrm>
          <a:prstGeom prst="rect">
            <a:avLst/>
          </a:prstGeom>
          <a:solidFill>
            <a:srgbClr val="FFFFFF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rgbClr val="1C3F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7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F0F8-7D1A-4659-8AAE-5EDB1E19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A5C3EB-E36A-45D7-8FDA-B8A2EB576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BBC0C-DBE1-41B7-953C-434C2633C55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46102-CCCC-406E-AF9F-303012018D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4E00D0-5364-4C3A-8ACF-1CB3146468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/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400" b="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blipFill>
                <a:blip r:embed="rId3"/>
                <a:stretch>
                  <a:fillRect l="-2625" t="-14286" r="-262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/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de-DE" sz="1400" dirty="0" err="1">
                    <a:solidFill>
                      <a:srgbClr val="1C3F52"/>
                    </a:solidFill>
                  </a:rPr>
                  <a:t>We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optimize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surfel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parameters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by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minimizing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loss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function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blipFill>
                <a:blip r:embed="rId4"/>
                <a:stretch>
                  <a:fillRect l="-2064" t="-17949" r="-1147" b="-43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E12E05E-2D87-4E8C-B0E8-812043B684DA}"/>
                  </a:ext>
                </a:extLst>
              </p:cNvPr>
              <p:cNvSpPr txBox="1"/>
              <p:nvPr/>
            </p:nvSpPr>
            <p:spPr>
              <a:xfrm>
                <a:off x="921173" y="3258766"/>
                <a:ext cx="9871665" cy="23615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r>
                  <a:rPr lang="de-DE" sz="1400" dirty="0">
                    <a:solidFill>
                      <a:srgbClr val="1C3F52"/>
                    </a:solidFill>
                  </a:rPr>
                  <a:t>Photometric Loss: </a:t>
                </a:r>
                <a:endParaRPr lang="de-DE" sz="1400" i="1" dirty="0">
                  <a:solidFill>
                    <a:srgbClr val="1C3F5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1400" b="0" i="1" smtClean="0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𝑆𝑆𝐼𝑀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1C3F5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endParaRPr lang="de-DE" sz="1400" dirty="0">
                  <a:solidFill>
                    <a:srgbClr val="1C3F52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1C3F52"/>
                    </a:solidFill>
                  </a:rPr>
                  <a:t>Formulation from the original 3DGS</a:t>
                </a:r>
                <a:r>
                  <a:rPr lang="de-DE" sz="1400" dirty="0">
                    <a:solidFill>
                      <a:srgbClr val="1C3F52"/>
                    </a:solidFill>
                  </a:rPr>
                  <a:t>	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0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solidFill>
                      <a:srgbClr val="1C3F52"/>
                    </a:solidFill>
                  </a:rPr>
                  <a:t> Mean absolute difference between the rendered images and the ground truth images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𝑆𝑆𝐼𝑀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 </a:t>
                </a:r>
                <a:r>
                  <a:rPr lang="en-US" sz="1400" dirty="0">
                    <a:solidFill>
                      <a:srgbClr val="1C3F52"/>
                    </a:solidFill>
                  </a:rPr>
                  <a:t>Dissimilarity Structural Similarity Index Measure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1C3F52"/>
                    </a:solidFill>
                  </a:rPr>
                  <a:t>: Weighting factor balancing the contributions of the two terms</a:t>
                </a:r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E12E05E-2D87-4E8C-B0E8-812043B68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73" y="3258766"/>
                <a:ext cx="9871665" cy="2361544"/>
              </a:xfrm>
              <a:prstGeom prst="rect">
                <a:avLst/>
              </a:prstGeom>
              <a:blipFill>
                <a:blip r:embed="rId5"/>
                <a:stretch>
                  <a:fillRect l="-1112" b="-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6F334523-C93F-4BFB-B1C1-1075F37B9E5F}"/>
              </a:ext>
            </a:extLst>
          </p:cNvPr>
          <p:cNvSpPr/>
          <p:nvPr/>
        </p:nvSpPr>
        <p:spPr>
          <a:xfrm>
            <a:off x="5286526" y="2214734"/>
            <a:ext cx="2320122" cy="432880"/>
          </a:xfrm>
          <a:prstGeom prst="rect">
            <a:avLst/>
          </a:prstGeom>
          <a:solidFill>
            <a:srgbClr val="FFFFFF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rgbClr val="1C3F5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3CF1C-72C6-4259-AA2A-AAF748332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315" y="3429000"/>
            <a:ext cx="712010" cy="2428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9782CF5B-49BE-4DA7-9A37-625D41BEE9DC}"/>
                  </a:ext>
                </a:extLst>
              </p14:cNvPr>
              <p14:cNvContentPartPr/>
              <p14:nvPr/>
            </p14:nvContentPartPr>
            <p14:xfrm>
              <a:off x="9180263" y="3441720"/>
              <a:ext cx="740160" cy="98280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9782CF5B-49BE-4DA7-9A37-625D41BEE9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7623" y="3379080"/>
                <a:ext cx="8658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2706C5C6-ECC3-471A-953D-61F83FA1A1CC}"/>
                  </a:ext>
                </a:extLst>
              </p14:cNvPr>
              <p14:cNvContentPartPr/>
              <p14:nvPr/>
            </p14:nvContentPartPr>
            <p14:xfrm>
              <a:off x="9192503" y="4878120"/>
              <a:ext cx="693720" cy="385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2706C5C6-ECC3-471A-953D-61F83FA1A1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9863" y="4816920"/>
                <a:ext cx="819360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2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F0F8-7D1A-4659-8AAE-5EDB1E19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A5C3EB-E36A-45D7-8FDA-B8A2EB576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BBC0C-DBE1-41B7-953C-434C2633C55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46102-CCCC-406E-AF9F-303012018D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4E00D0-5364-4C3A-8ACF-1CB3146468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/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400" b="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blipFill>
                <a:blip r:embed="rId3"/>
                <a:stretch>
                  <a:fillRect l="-2625" t="-14286" r="-262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/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de-DE" sz="1400" dirty="0" err="1">
                    <a:solidFill>
                      <a:srgbClr val="1C3F52"/>
                    </a:solidFill>
                  </a:rPr>
                  <a:t>We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optimize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surfel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parameters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by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minimizing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loss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function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blipFill>
                <a:blip r:embed="rId4"/>
                <a:stretch>
                  <a:fillRect l="-2064" t="-17949" r="-1147" b="-43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E12E05E-2D87-4E8C-B0E8-812043B684DA}"/>
                  </a:ext>
                </a:extLst>
              </p:cNvPr>
              <p:cNvSpPr txBox="1"/>
              <p:nvPr/>
            </p:nvSpPr>
            <p:spPr>
              <a:xfrm>
                <a:off x="921173" y="3258766"/>
                <a:ext cx="9871665" cy="1905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r>
                  <a:rPr lang="de-DE" sz="1400" dirty="0">
                    <a:solidFill>
                      <a:srgbClr val="1C3F52"/>
                    </a:solidFill>
                  </a:rPr>
                  <a:t>Opacity Loss: </a:t>
                </a:r>
                <a:endParaRPr lang="de-DE" sz="1400" i="1" dirty="0">
                  <a:solidFill>
                    <a:srgbClr val="1C3F5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sz="1400" b="0" i="0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b="0" i="1" smtClean="0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rgbClr val="1C3F5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rgbClr val="1C3F5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de-DE" sz="1400" i="1">
                                      <a:solidFill>
                                        <a:srgbClr val="1C3F5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−0.5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400" b="0" i="1" smtClean="0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den>
                      </m:f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>
                  <a:solidFill>
                    <a:srgbClr val="1C3F5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endParaRPr lang="de-DE" sz="1400" dirty="0">
                  <a:solidFill>
                    <a:srgbClr val="1C3F52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Base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opacity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value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of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each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surfel</a:t>
                </a:r>
                <a:endParaRPr lang="en-US" sz="1400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1C3F52"/>
                    </a:solidFill>
                  </a:rPr>
                  <a:t>Enforces a binary state for each </a:t>
                </a:r>
                <a:r>
                  <a:rPr lang="en-US" sz="1400" dirty="0" err="1">
                    <a:solidFill>
                      <a:srgbClr val="1C3F52"/>
                    </a:solidFill>
                  </a:rPr>
                  <a:t>surfel</a:t>
                </a:r>
                <a:r>
                  <a:rPr lang="en-US" sz="1400" dirty="0">
                    <a:solidFill>
                      <a:srgbClr val="1C3F52"/>
                    </a:solidFill>
                  </a:rPr>
                  <a:t> </a:t>
                </a:r>
                <a:r>
                  <a:rPr lang="en-US" sz="1400" dirty="0">
                    <a:solidFill>
                      <a:srgbClr val="1C3F52"/>
                    </a:solidFill>
                    <a:sym typeface="Wingdings" panose="05000000000000000000" pitchFamily="2" charset="2"/>
                  </a:rPr>
                  <a:t> pushes opacity values toward 0 or 1</a:t>
                </a:r>
                <a:endParaRPr lang="en-US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E12E05E-2D87-4E8C-B0E8-812043B68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73" y="3258766"/>
                <a:ext cx="9871665" cy="1905009"/>
              </a:xfrm>
              <a:prstGeom prst="rect">
                <a:avLst/>
              </a:prstGeom>
              <a:blipFill>
                <a:blip r:embed="rId6"/>
                <a:stretch>
                  <a:fillRect l="-1112" b="-48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6F334523-C93F-4BFB-B1C1-1075F37B9E5F}"/>
              </a:ext>
            </a:extLst>
          </p:cNvPr>
          <p:cNvSpPr/>
          <p:nvPr/>
        </p:nvSpPr>
        <p:spPr>
          <a:xfrm>
            <a:off x="5869087" y="2233336"/>
            <a:ext cx="2320122" cy="432880"/>
          </a:xfrm>
          <a:prstGeom prst="rect">
            <a:avLst/>
          </a:prstGeom>
          <a:solidFill>
            <a:srgbClr val="FFFFFF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rgbClr val="1C3F52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6B39315-67C4-4E1D-9BF2-2B094C483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6203" y="3876667"/>
            <a:ext cx="1420930" cy="155209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6630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F0F8-7D1A-4659-8AAE-5EDB1E19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A5C3EB-E36A-45D7-8FDA-B8A2EB576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BBC0C-DBE1-41B7-953C-434C2633C55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46102-CCCC-406E-AF9F-303012018D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4E00D0-5364-4C3A-8ACF-1CB3146468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/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400" b="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blipFill>
                <a:blip r:embed="rId3"/>
                <a:stretch>
                  <a:fillRect l="-2625" t="-14286" r="-262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/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de-DE" sz="1400" dirty="0" err="1">
                    <a:solidFill>
                      <a:srgbClr val="1C3F52"/>
                    </a:solidFill>
                  </a:rPr>
                  <a:t>We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optimize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surfel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parameters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by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minimizing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loss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function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blipFill>
                <a:blip r:embed="rId4"/>
                <a:stretch>
                  <a:fillRect l="-2064" t="-17949" r="-1147" b="-43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E12E05E-2D87-4E8C-B0E8-812043B684DA}"/>
                  </a:ext>
                </a:extLst>
              </p:cNvPr>
              <p:cNvSpPr txBox="1"/>
              <p:nvPr/>
            </p:nvSpPr>
            <p:spPr>
              <a:xfrm>
                <a:off x="921173" y="3258766"/>
                <a:ext cx="9871665" cy="1696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r>
                  <a:rPr lang="de-DE" sz="1400" dirty="0" err="1">
                    <a:solidFill>
                      <a:srgbClr val="1C3F52"/>
                    </a:solidFill>
                  </a:rPr>
                  <a:t>Mask</a:t>
                </a:r>
                <a:r>
                  <a:rPr lang="de-DE" sz="1400" dirty="0">
                    <a:solidFill>
                      <a:srgbClr val="1C3F52"/>
                    </a:solidFill>
                  </a:rPr>
                  <a:t> Loss: </a:t>
                </a:r>
                <a:endParaRPr lang="de-DE" sz="1400" i="1" dirty="0">
                  <a:solidFill>
                    <a:srgbClr val="1C3F5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de-DE" sz="140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>
                  <a:solidFill>
                    <a:srgbClr val="1C3F52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1C3F52"/>
                    </a:solidFill>
                  </a:rPr>
                  <a:t>: Rendered opacity (mask)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𝑔𝑡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1C3F52"/>
                    </a:solidFill>
                  </a:rPr>
                  <a:t>: Ground truth mask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r>
                  <a:rPr lang="en-US" sz="1400" dirty="0">
                    <a:solidFill>
                      <a:srgbClr val="1C3F52"/>
                    </a:solidFill>
                  </a:rPr>
                  <a:t>: Binary Cross Entropy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E12E05E-2D87-4E8C-B0E8-812043B68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73" y="3258766"/>
                <a:ext cx="9871665" cy="1696105"/>
              </a:xfrm>
              <a:prstGeom prst="rect">
                <a:avLst/>
              </a:prstGeom>
              <a:blipFill>
                <a:blip r:embed="rId5"/>
                <a:stretch>
                  <a:fillRect l="-1112" b="-35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6F334523-C93F-4BFB-B1C1-1075F37B9E5F}"/>
              </a:ext>
            </a:extLst>
          </p:cNvPr>
          <p:cNvSpPr/>
          <p:nvPr/>
        </p:nvSpPr>
        <p:spPr>
          <a:xfrm>
            <a:off x="6496521" y="2259770"/>
            <a:ext cx="2320122" cy="432880"/>
          </a:xfrm>
          <a:prstGeom prst="rect">
            <a:avLst/>
          </a:prstGeom>
          <a:solidFill>
            <a:srgbClr val="FFFFFF">
              <a:alpha val="8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rgbClr val="1C3F5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F0C03-81DB-4CBB-8954-D2EC585AF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812" y="3450322"/>
            <a:ext cx="520488" cy="1841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994CD377-8426-411A-9367-170F29CBB782}"/>
                  </a:ext>
                </a:extLst>
              </p14:cNvPr>
              <p14:cNvContentPartPr/>
              <p14:nvPr/>
            </p14:nvContentPartPr>
            <p14:xfrm>
              <a:off x="7260713" y="4366898"/>
              <a:ext cx="48240" cy="4104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994CD377-8426-411A-9367-170F29CBB7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2073" y="4357898"/>
                <a:ext cx="658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335B6AF5-3D95-478A-9144-062C96E5DF7E}"/>
                  </a:ext>
                </a:extLst>
              </p14:cNvPr>
              <p14:cNvContentPartPr/>
              <p14:nvPr/>
            </p14:nvContentPartPr>
            <p14:xfrm>
              <a:off x="7721153" y="4360058"/>
              <a:ext cx="29160" cy="5328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335B6AF5-3D95-478A-9144-062C96E5DF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2153" y="4351058"/>
                <a:ext cx="468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7E3982FD-6378-447E-BD81-77796EC91B76}"/>
                  </a:ext>
                </a:extLst>
              </p14:cNvPr>
              <p14:cNvContentPartPr/>
              <p14:nvPr/>
            </p14:nvContentPartPr>
            <p14:xfrm>
              <a:off x="7243073" y="4532138"/>
              <a:ext cx="494640" cy="172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7E3982FD-6378-447E-BD81-77796EC91B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34073" y="4523138"/>
                <a:ext cx="512280" cy="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11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F0F8-7D1A-4659-8AAE-5EDB1E19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A5C3EB-E36A-45D7-8FDA-B8A2EB576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BBC0C-DBE1-41B7-953C-434C2633C55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46102-CCCC-406E-AF9F-303012018D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4E00D0-5364-4C3A-8ACF-1CB3146468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/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400" b="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40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11CB40B-47B2-47C0-BF17-A1F3BD4AA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26" y="2302934"/>
                <a:ext cx="2320122" cy="256480"/>
              </a:xfrm>
              <a:prstGeom prst="rect">
                <a:avLst/>
              </a:prstGeom>
              <a:blipFill>
                <a:blip r:embed="rId3"/>
                <a:stretch>
                  <a:fillRect l="-2625" t="-14286" r="-262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/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:r>
                  <a:rPr lang="de-DE" sz="1400" dirty="0" err="1">
                    <a:solidFill>
                      <a:srgbClr val="1C3F52"/>
                    </a:solidFill>
                  </a:rPr>
                  <a:t>We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optimize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surfel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parameters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by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minimizing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the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loss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function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473BDA3-EB66-4E73-A2FD-146CB42F4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3" y="1668294"/>
                <a:ext cx="5316455" cy="237950"/>
              </a:xfrm>
              <a:prstGeom prst="rect">
                <a:avLst/>
              </a:prstGeom>
              <a:blipFill>
                <a:blip r:embed="rId4"/>
                <a:stretch>
                  <a:fillRect l="-2064" t="-17949" r="-1147" b="-43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E12E05E-2D87-4E8C-B0E8-812043B684DA}"/>
                  </a:ext>
                </a:extLst>
              </p:cNvPr>
              <p:cNvSpPr txBox="1"/>
              <p:nvPr/>
            </p:nvSpPr>
            <p:spPr>
              <a:xfrm>
                <a:off x="921173" y="3258766"/>
                <a:ext cx="9871665" cy="1671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r>
                  <a:rPr lang="de-DE" sz="1400" dirty="0">
                    <a:solidFill>
                      <a:srgbClr val="1C3F52"/>
                    </a:solidFill>
                  </a:rPr>
                  <a:t>Surface Loss: </a:t>
                </a:r>
                <a:endParaRPr lang="de-DE" sz="1400" i="1" dirty="0">
                  <a:solidFill>
                    <a:srgbClr val="1C3F5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acc>
                        <m:accPr>
                          <m:chr m:val="̃"/>
                          <m:ctrlP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de-DE" sz="1400" b="0" i="1" smtClean="0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</m:d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>
                  <a:solidFill>
                    <a:srgbClr val="1C3F52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1C3F52"/>
                    </a:solidFill>
                  </a:rPr>
                  <a:t>: Rendered </a:t>
                </a:r>
                <a:r>
                  <a:rPr lang="en-US" sz="1400" dirty="0" err="1">
                    <a:solidFill>
                      <a:srgbClr val="1C3F52"/>
                    </a:solidFill>
                  </a:rPr>
                  <a:t>normal</a:t>
                </a:r>
                <a:r>
                  <a:rPr lang="en-US" sz="1400" dirty="0">
                    <a:solidFill>
                      <a:srgbClr val="1C3F52"/>
                    </a:solidFill>
                  </a:rPr>
                  <a:t> map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1C3F52"/>
                    </a:solidFill>
                  </a:rPr>
                  <a:t>: Normal map computed from the rendered depth map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sz="1400" dirty="0">
                  <a:solidFill>
                    <a:srgbClr val="1C3F52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1C3F52"/>
                    </a:solidFill>
                  </a:rPr>
                  <a:t>Checks how well the rendered normal aligns with the normal computed from the rendered depth. 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E12E05E-2D87-4E8C-B0E8-812043B68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73" y="3258766"/>
                <a:ext cx="9871665" cy="1671996"/>
              </a:xfrm>
              <a:prstGeom prst="rect">
                <a:avLst/>
              </a:prstGeom>
              <a:blipFill>
                <a:blip r:embed="rId5"/>
                <a:stretch>
                  <a:fillRect l="-1112" b="-54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4015B1B9-627C-4A49-B157-4EAB1115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901" y="3547105"/>
            <a:ext cx="1149348" cy="1446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C57D4593-13DF-462D-BB06-11A5EDCB7B43}"/>
                  </a:ext>
                </a:extLst>
              </p14:cNvPr>
              <p14:cNvContentPartPr/>
              <p14:nvPr/>
            </p14:nvContentPartPr>
            <p14:xfrm>
              <a:off x="9735037" y="3743180"/>
              <a:ext cx="61200" cy="5508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C57D4593-13DF-462D-BB06-11A5EDCB7B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26397" y="3734180"/>
                <a:ext cx="788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95284FE4-4F2C-4E43-8DD7-DB3A82DAAD23}"/>
                  </a:ext>
                </a:extLst>
              </p14:cNvPr>
              <p14:cNvContentPartPr/>
              <p14:nvPr/>
            </p14:nvContentPartPr>
            <p14:xfrm>
              <a:off x="9769957" y="3720860"/>
              <a:ext cx="19800" cy="3600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95284FE4-4F2C-4E43-8DD7-DB3A82DAAD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61317" y="3712220"/>
                <a:ext cx="374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748772A2-F03A-4DD6-9C1B-BD94FCBE9277}"/>
                  </a:ext>
                </a:extLst>
              </p14:cNvPr>
              <p14:cNvContentPartPr/>
              <p14:nvPr/>
            </p14:nvContentPartPr>
            <p14:xfrm>
              <a:off x="9739357" y="3930020"/>
              <a:ext cx="1134303" cy="135333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748772A2-F03A-4DD6-9C1B-BD94FCBE92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30717" y="3921382"/>
                <a:ext cx="1151942" cy="1529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14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360E9-9872-454F-84C0-72F43934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7F5A31-ADFB-4E2C-B991-188F6BB0C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Strategy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8C75EB-251F-40F2-843F-3E9B780D95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CF9874-00D1-4B70-AC65-CDF8677B71B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6B303B-4F7E-4C39-8547-E2D2A91959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5E15E62-3311-4DE1-8ACC-AE358E0CB0DB}"/>
              </a:ext>
            </a:extLst>
          </p:cNvPr>
          <p:cNvSpPr txBox="1"/>
          <p:nvPr/>
        </p:nvSpPr>
        <p:spPr>
          <a:xfrm>
            <a:off x="916309" y="1718976"/>
            <a:ext cx="10493375" cy="291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accent1"/>
              </a:buClr>
            </a:pPr>
            <a:r>
              <a:rPr lang="de-DE" sz="1600" b="1" dirty="0">
                <a:solidFill>
                  <a:srgbClr val="179C7D"/>
                </a:solidFill>
              </a:rPr>
              <a:t>Batch Processing:</a:t>
            </a:r>
          </a:p>
          <a:p>
            <a:pPr marL="285750" indent="-285750"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1C3F52"/>
                </a:solidFill>
              </a:rPr>
              <a:t>Process</a:t>
            </a:r>
            <a:r>
              <a:rPr lang="de-DE" sz="1600" dirty="0">
                <a:solidFill>
                  <a:srgbClr val="1C3F52"/>
                </a:solidFill>
              </a:rPr>
              <a:t> 50 </a:t>
            </a:r>
            <a:r>
              <a:rPr lang="de-DE" sz="1600" dirty="0" err="1">
                <a:solidFill>
                  <a:srgbClr val="1C3F52"/>
                </a:solidFill>
              </a:rPr>
              <a:t>frames</a:t>
            </a:r>
            <a:r>
              <a:rPr lang="de-DE" sz="1600" dirty="0">
                <a:solidFill>
                  <a:srgbClr val="1C3F52"/>
                </a:solidFill>
              </a:rPr>
              <a:t> at a time</a:t>
            </a:r>
          </a:p>
          <a:p>
            <a:pPr marL="285750" indent="-285750"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1C3F52"/>
                </a:solidFill>
              </a:rPr>
              <a:t>Balances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memory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constraints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with</a:t>
            </a:r>
            <a:r>
              <a:rPr lang="de-DE" sz="1600" dirty="0">
                <a:solidFill>
                  <a:srgbClr val="1C3F52"/>
                </a:solidFill>
              </a:rPr>
              <a:t> temporal </a:t>
            </a:r>
            <a:r>
              <a:rPr lang="de-DE" sz="1600" dirty="0" err="1">
                <a:solidFill>
                  <a:srgbClr val="1C3F52"/>
                </a:solidFill>
              </a:rPr>
              <a:t>consistency</a:t>
            </a:r>
            <a:endParaRPr lang="de-DE" sz="1600" dirty="0">
              <a:solidFill>
                <a:srgbClr val="1C3F52"/>
              </a:solidFill>
            </a:endParaRPr>
          </a:p>
          <a:p>
            <a:pPr marL="285750" indent="-285750"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  <a:p>
            <a:pPr algn="l">
              <a:lnSpc>
                <a:spcPct val="150000"/>
              </a:lnSpc>
              <a:buClr>
                <a:schemeClr val="accent1"/>
              </a:buClr>
            </a:pPr>
            <a:r>
              <a:rPr lang="de-DE" sz="1600" b="1" dirty="0">
                <a:solidFill>
                  <a:srgbClr val="179C7D"/>
                </a:solidFill>
              </a:rPr>
              <a:t>Stack-</a:t>
            </a:r>
            <a:r>
              <a:rPr lang="de-DE" sz="1600" b="1" dirty="0" err="1">
                <a:solidFill>
                  <a:srgbClr val="179C7D"/>
                </a:solidFill>
              </a:rPr>
              <a:t>Based</a:t>
            </a:r>
            <a:r>
              <a:rPr lang="de-DE" sz="1600" b="1" dirty="0">
                <a:solidFill>
                  <a:srgbClr val="179C7D"/>
                </a:solidFill>
              </a:rPr>
              <a:t> Sampling:</a:t>
            </a:r>
          </a:p>
          <a:p>
            <a:pPr marL="285750" indent="-285750"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1C3F52"/>
                </a:solidFill>
              </a:rPr>
              <a:t>Uniform </a:t>
            </a:r>
            <a:r>
              <a:rPr lang="de-DE" sz="1600" dirty="0" err="1">
                <a:solidFill>
                  <a:srgbClr val="1C3F52"/>
                </a:solidFill>
              </a:rPr>
              <a:t>coverage</a:t>
            </a:r>
            <a:r>
              <a:rPr lang="de-DE" sz="1600" dirty="0">
                <a:solidFill>
                  <a:srgbClr val="1C3F52"/>
                </a:solidFill>
              </a:rPr>
              <a:t>: Stack </a:t>
            </a:r>
            <a:r>
              <a:rPr lang="de-DE" sz="1600" dirty="0" err="1">
                <a:solidFill>
                  <a:srgbClr val="1C3F52"/>
                </a:solidFill>
              </a:rPr>
              <a:t>contains</a:t>
            </a:r>
            <a:r>
              <a:rPr lang="de-DE" sz="1600" dirty="0">
                <a:solidFill>
                  <a:srgbClr val="1C3F52"/>
                </a:solidFill>
              </a:rPr>
              <a:t> all </a:t>
            </a:r>
            <a:r>
              <a:rPr lang="de-DE" sz="1600" dirty="0" err="1">
                <a:solidFill>
                  <a:srgbClr val="1C3F52"/>
                </a:solidFill>
              </a:rPr>
              <a:t>camera-timestamp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combinations</a:t>
            </a:r>
            <a:r>
              <a:rPr lang="de-DE" sz="1600" dirty="0">
                <a:solidFill>
                  <a:srgbClr val="1C3F52"/>
                </a:solidFill>
              </a:rPr>
              <a:t>, </a:t>
            </a:r>
            <a:r>
              <a:rPr lang="de-DE" sz="1600" dirty="0" err="1">
                <a:solidFill>
                  <a:srgbClr val="1C3F52"/>
                </a:solidFill>
              </a:rPr>
              <a:t>randomly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sampled</a:t>
            </a:r>
            <a:r>
              <a:rPr lang="de-DE" sz="1600" dirty="0">
                <a:solidFill>
                  <a:srgbClr val="1C3F52"/>
                </a:solidFill>
              </a:rPr>
              <a:t> and </a:t>
            </a:r>
            <a:r>
              <a:rPr lang="de-DE" sz="1600" dirty="0" err="1">
                <a:solidFill>
                  <a:srgbClr val="1C3F52"/>
                </a:solidFill>
              </a:rPr>
              <a:t>replenished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when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empty</a:t>
            </a:r>
            <a:endParaRPr lang="de-DE" sz="1600" dirty="0">
              <a:solidFill>
                <a:srgbClr val="1C3F52"/>
              </a:solidFill>
            </a:endParaRPr>
          </a:p>
          <a:p>
            <a:pPr marL="285750" indent="-285750" algn="l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1C3F52"/>
                </a:solidFill>
              </a:rPr>
              <a:t>Ensures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balanced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view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sampling</a:t>
            </a:r>
            <a:r>
              <a:rPr lang="de-DE" sz="1600" dirty="0">
                <a:solidFill>
                  <a:srgbClr val="1C3F52"/>
                </a:solidFill>
              </a:rPr>
              <a:t> </a:t>
            </a:r>
            <a:r>
              <a:rPr lang="de-DE" sz="1600" dirty="0" err="1">
                <a:solidFill>
                  <a:srgbClr val="1C3F52"/>
                </a:solidFill>
              </a:rPr>
              <a:t>across</a:t>
            </a:r>
            <a:r>
              <a:rPr lang="de-DE" sz="1600" dirty="0">
                <a:solidFill>
                  <a:srgbClr val="1C3F52"/>
                </a:solidFill>
              </a:rPr>
              <a:t> all temporal </a:t>
            </a:r>
            <a:r>
              <a:rPr lang="de-DE" sz="1600" dirty="0" err="1">
                <a:solidFill>
                  <a:srgbClr val="1C3F52"/>
                </a:solidFill>
              </a:rPr>
              <a:t>frames</a:t>
            </a:r>
            <a:endParaRPr lang="de-DE" sz="1600" dirty="0">
              <a:solidFill>
                <a:srgbClr val="1C3F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4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DB05B-2662-4778-A672-34BA208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CB13ED-455F-4207-B260-462212E77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 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0AB6F-7589-47CC-A971-0F844CDE41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71D981-8DE1-446D-9F73-7660A8F9C8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84CAA8-796D-49C5-ADF1-7E3D84920D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6FBDD2-AB0D-494B-9731-7FDE8371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1479987"/>
            <a:ext cx="8341894" cy="441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DB05B-2662-4778-A672-34BA208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CB13ED-455F-4207-B260-462212E77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View-Synthesis: Quantitative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0AB6F-7589-47CC-A971-0F844CDE41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71D981-8DE1-446D-9F73-7660A8F9C8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84CAA8-796D-49C5-ADF1-7E3D84920D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44FA84-18B2-48AE-AB6D-1079E5995C03}"/>
              </a:ext>
            </a:extLst>
          </p:cNvPr>
          <p:cNvSpPr txBox="1"/>
          <p:nvPr/>
        </p:nvSpPr>
        <p:spPr>
          <a:xfrm>
            <a:off x="4827404" y="4485945"/>
            <a:ext cx="3443593" cy="225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000" i="1" dirty="0">
                <a:solidFill>
                  <a:srgbClr val="1C3F52"/>
                </a:solidFill>
              </a:rPr>
              <a:t>First </a:t>
            </a:r>
            <a:r>
              <a:rPr lang="de-DE" sz="1000" i="1" dirty="0" err="1">
                <a:solidFill>
                  <a:srgbClr val="1C3F52"/>
                </a:solidFill>
              </a:rPr>
              <a:t>best</a:t>
            </a:r>
            <a:r>
              <a:rPr lang="de-DE" sz="1000" i="1" dirty="0">
                <a:solidFill>
                  <a:srgbClr val="1C3F52"/>
                </a:solidFill>
              </a:rPr>
              <a:t>            Second </a:t>
            </a:r>
            <a:r>
              <a:rPr lang="de-DE" sz="1000" i="1" dirty="0" err="1">
                <a:solidFill>
                  <a:srgbClr val="1C3F52"/>
                </a:solidFill>
              </a:rPr>
              <a:t>best</a:t>
            </a:r>
            <a:r>
              <a:rPr lang="de-DE" sz="1000" i="1" dirty="0">
                <a:solidFill>
                  <a:srgbClr val="1C3F52"/>
                </a:solidFill>
              </a:rPr>
              <a:t>	   Third </a:t>
            </a:r>
            <a:r>
              <a:rPr lang="de-DE" sz="1000" i="1" dirty="0" err="1">
                <a:solidFill>
                  <a:srgbClr val="1C3F52"/>
                </a:solidFill>
              </a:rPr>
              <a:t>best</a:t>
            </a:r>
            <a:endParaRPr lang="de-DE" sz="1000" i="1" dirty="0">
              <a:solidFill>
                <a:srgbClr val="1C3F52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2FABBBE-CCCE-48B4-93CB-412D8D962253}"/>
              </a:ext>
            </a:extLst>
          </p:cNvPr>
          <p:cNvSpPr/>
          <p:nvPr/>
        </p:nvSpPr>
        <p:spPr>
          <a:xfrm>
            <a:off x="4702229" y="4597263"/>
            <a:ext cx="68094" cy="70966"/>
          </a:xfrm>
          <a:prstGeom prst="ellipse">
            <a:avLst/>
          </a:prstGeom>
          <a:solidFill>
            <a:srgbClr val="FEB5B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39E49C0-D4F7-44DF-943E-438D16947EC1}"/>
              </a:ext>
            </a:extLst>
          </p:cNvPr>
          <p:cNvSpPr/>
          <p:nvPr/>
        </p:nvSpPr>
        <p:spPr>
          <a:xfrm>
            <a:off x="5630916" y="4597263"/>
            <a:ext cx="68094" cy="70966"/>
          </a:xfrm>
          <a:prstGeom prst="ellipse">
            <a:avLst/>
          </a:prstGeom>
          <a:solidFill>
            <a:srgbClr val="FDDBB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1AEBA56-8BF0-461D-8F45-971A770C6F02}"/>
              </a:ext>
            </a:extLst>
          </p:cNvPr>
          <p:cNvSpPr/>
          <p:nvPr/>
        </p:nvSpPr>
        <p:spPr>
          <a:xfrm>
            <a:off x="6653924" y="4597263"/>
            <a:ext cx="68094" cy="70966"/>
          </a:xfrm>
          <a:prstGeom prst="ellipse">
            <a:avLst/>
          </a:prstGeom>
          <a:solidFill>
            <a:srgbClr val="FDFBC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E32685-4368-47F0-B989-40D99814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86" y="1722224"/>
            <a:ext cx="7237228" cy="27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1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B493A-78FB-4A0F-AFDF-0E083355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F1FD76-2799-4C05-9492-C63FBAC7A4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Dynamic Reconstruction: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08E727-A83D-456D-8918-074F811C918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AC6F8B1-0014-4786-95CD-E23A6A3E9223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03045B-A7C2-4758-BBA3-8E3C59C201B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B20286-071F-46C7-9E79-620148FEE9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2F323C8-52EC-429D-B555-9ED23059461F}"/>
              </a:ext>
            </a:extLst>
          </p:cNvPr>
          <p:cNvSpPr/>
          <p:nvPr/>
        </p:nvSpPr>
        <p:spPr>
          <a:xfrm>
            <a:off x="479425" y="2552699"/>
            <a:ext cx="4341231" cy="2085959"/>
          </a:xfrm>
          <a:prstGeom prst="roundRect">
            <a:avLst/>
          </a:prstGeom>
          <a:blipFill>
            <a:blip r:embed="rId3"/>
            <a:stretch>
              <a:fillRect t="-15143" b="839"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612D46CC-D9A4-46F5-BDF9-A75E21B0638D}"/>
              </a:ext>
            </a:extLst>
          </p:cNvPr>
          <p:cNvSpPr/>
          <p:nvPr/>
        </p:nvSpPr>
        <p:spPr>
          <a:xfrm>
            <a:off x="5249897" y="3269533"/>
            <a:ext cx="1266825" cy="318933"/>
          </a:xfrm>
          <a:prstGeom prst="rightArrow">
            <a:avLst/>
          </a:prstGeom>
          <a:solidFill>
            <a:srgbClr val="179C7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7546C1B0-C27C-4EFE-9CB3-BFCC7EA91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67" r="44152"/>
          <a:stretch/>
        </p:blipFill>
        <p:spPr>
          <a:xfrm>
            <a:off x="7394646" y="1587560"/>
            <a:ext cx="3571875" cy="2066970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E9E4C9A2-D9D8-4DF2-8126-1629D455BE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01" t="16865"/>
          <a:stretch/>
        </p:blipFill>
        <p:spPr>
          <a:xfrm>
            <a:off x="7728781" y="3887527"/>
            <a:ext cx="2903603" cy="1983527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3B99F5A-E0E6-4635-AFBB-CC5DF407D6DC}"/>
              </a:ext>
            </a:extLst>
          </p:cNvPr>
          <p:cNvSpPr/>
          <p:nvPr/>
        </p:nvSpPr>
        <p:spPr>
          <a:xfrm>
            <a:off x="6794569" y="1097254"/>
            <a:ext cx="4772025" cy="4836821"/>
          </a:xfrm>
          <a:prstGeom prst="roundRect">
            <a:avLst/>
          </a:prstGeom>
          <a:solidFill>
            <a:srgbClr val="CCDEE5">
              <a:alpha val="0"/>
            </a:srgbClr>
          </a:solidFill>
          <a:ln w="9525">
            <a:solidFill>
              <a:srgbClr val="99B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5216988-DF0C-4ED1-81A8-0BED3E51C2CD}"/>
              </a:ext>
            </a:extLst>
          </p:cNvPr>
          <p:cNvSpPr/>
          <p:nvPr/>
        </p:nvSpPr>
        <p:spPr>
          <a:xfrm>
            <a:off x="371475" y="1824037"/>
            <a:ext cx="4600575" cy="3228975"/>
          </a:xfrm>
          <a:prstGeom prst="roundRect">
            <a:avLst/>
          </a:prstGeom>
          <a:noFill/>
          <a:ln w="9525">
            <a:solidFill>
              <a:srgbClr val="99B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93A63A0-9951-483F-A220-8F9063C8AD6D}"/>
              </a:ext>
            </a:extLst>
          </p:cNvPr>
          <p:cNvSpPr txBox="1"/>
          <p:nvPr/>
        </p:nvSpPr>
        <p:spPr>
          <a:xfrm>
            <a:off x="2004448" y="1901601"/>
            <a:ext cx="1334628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b="1" dirty="0">
                <a:solidFill>
                  <a:srgbClr val="179C7D"/>
                </a:solidFill>
              </a:rPr>
              <a:t>Input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C04364-4A53-40F8-B9DA-55499075AEB8}"/>
              </a:ext>
            </a:extLst>
          </p:cNvPr>
          <p:cNvSpPr txBox="1"/>
          <p:nvPr/>
        </p:nvSpPr>
        <p:spPr>
          <a:xfrm>
            <a:off x="8513267" y="1214582"/>
            <a:ext cx="1334628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b="1" dirty="0">
                <a:solidFill>
                  <a:srgbClr val="179C7D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2173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DB05B-2662-4778-A672-34BA208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CB13ED-455F-4207-B260-462212E77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View-Synthesis: Qualitative </a:t>
            </a:r>
            <a:r>
              <a:rPr lang="de-DE" dirty="0" err="1"/>
              <a:t>Results</a:t>
            </a:r>
            <a:r>
              <a:rPr lang="de-DE" dirty="0"/>
              <a:t> on NHR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0AB6F-7589-47CC-A971-0F844CDE41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71D981-8DE1-446D-9F73-7660A8F9C8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84CAA8-796D-49C5-ADF1-7E3D84920D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DD1E9C8-920E-4369-8BC6-9F393EC30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755"/>
          <a:stretch/>
        </p:blipFill>
        <p:spPr>
          <a:xfrm>
            <a:off x="1570135" y="1479987"/>
            <a:ext cx="9051730" cy="409448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A3BED5C-1F34-4114-8576-5E157C25A79F}"/>
              </a:ext>
            </a:extLst>
          </p:cNvPr>
          <p:cNvSpPr txBox="1"/>
          <p:nvPr/>
        </p:nvSpPr>
        <p:spPr>
          <a:xfrm>
            <a:off x="1570135" y="5657938"/>
            <a:ext cx="8249920" cy="2381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rgbClr val="1C3F52"/>
                </a:solidFill>
              </a:rPr>
              <a:t>Ground Truth               STS (</a:t>
            </a:r>
            <a:r>
              <a:rPr lang="de-DE" sz="1400" dirty="0" err="1">
                <a:solidFill>
                  <a:srgbClr val="1C3F52"/>
                </a:solidFill>
              </a:rPr>
              <a:t>ours</a:t>
            </a:r>
            <a:r>
              <a:rPr lang="de-DE" sz="1400" dirty="0">
                <a:solidFill>
                  <a:srgbClr val="1C3F52"/>
                </a:solidFill>
              </a:rPr>
              <a:t>)	            4K4D                       NeuS2                        STG</a:t>
            </a:r>
          </a:p>
        </p:txBody>
      </p:sp>
    </p:spTree>
    <p:extLst>
      <p:ext uri="{BB962C8B-B14F-4D97-AF65-F5344CB8AC3E}">
        <p14:creationId xmlns:p14="http://schemas.microsoft.com/office/powerpoint/2010/main" val="2010036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DB05B-2662-4778-A672-34BA208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CB13ED-455F-4207-B260-462212E77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View-Synthesis: Qualitative </a:t>
            </a:r>
            <a:r>
              <a:rPr lang="de-DE" dirty="0" err="1"/>
              <a:t>Results</a:t>
            </a:r>
            <a:r>
              <a:rPr lang="de-DE" dirty="0"/>
              <a:t> on DNA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0AB6F-7589-47CC-A971-0F844CDE41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71D981-8DE1-446D-9F73-7660A8F9C8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84CAA8-796D-49C5-ADF1-7E3D84920D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DD1E9C8-920E-4369-8BC6-9F393EC30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30" b="7997"/>
          <a:stretch/>
        </p:blipFill>
        <p:spPr>
          <a:xfrm>
            <a:off x="1570135" y="1209040"/>
            <a:ext cx="9051730" cy="436542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A3BED5C-1F34-4114-8576-5E157C25A79F}"/>
              </a:ext>
            </a:extLst>
          </p:cNvPr>
          <p:cNvSpPr txBox="1"/>
          <p:nvPr/>
        </p:nvSpPr>
        <p:spPr>
          <a:xfrm>
            <a:off x="1823720" y="5657938"/>
            <a:ext cx="8249920" cy="2381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rgbClr val="1C3F52"/>
                </a:solidFill>
              </a:rPr>
              <a:t>Ground Truth            STS (</a:t>
            </a:r>
            <a:r>
              <a:rPr lang="de-DE" sz="1400" dirty="0" err="1">
                <a:solidFill>
                  <a:srgbClr val="1C3F52"/>
                </a:solidFill>
              </a:rPr>
              <a:t>ours</a:t>
            </a:r>
            <a:r>
              <a:rPr lang="de-DE" sz="1400" dirty="0">
                <a:solidFill>
                  <a:srgbClr val="1C3F52"/>
                </a:solidFill>
              </a:rPr>
              <a:t>)	         4K4D                  NeuS2                   STG</a:t>
            </a:r>
          </a:p>
        </p:txBody>
      </p:sp>
    </p:spTree>
    <p:extLst>
      <p:ext uri="{BB962C8B-B14F-4D97-AF65-F5344CB8AC3E}">
        <p14:creationId xmlns:p14="http://schemas.microsoft.com/office/powerpoint/2010/main" val="3303111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2E7D207-7A9D-4F45-9E58-0CCAFAEBD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21" b="2217"/>
          <a:stretch/>
        </p:blipFill>
        <p:spPr>
          <a:xfrm>
            <a:off x="1995521" y="1208731"/>
            <a:ext cx="7710454" cy="46849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2DB05B-2662-4778-A672-34BA208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CB13ED-455F-4207-B260-462212E77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Surface Reconstruction: Qualitative </a:t>
            </a:r>
            <a:r>
              <a:rPr lang="de-DE" dirty="0" err="1"/>
              <a:t>Results</a:t>
            </a:r>
            <a:r>
              <a:rPr lang="de-DE" dirty="0"/>
              <a:t> on NHR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0AB6F-7589-47CC-A971-0F844CDE41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71D981-8DE1-446D-9F73-7660A8F9C8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84CAA8-796D-49C5-ADF1-7E3D84920D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3BED5C-1F34-4114-8576-5E157C25A79F}"/>
              </a:ext>
            </a:extLst>
          </p:cNvPr>
          <p:cNvSpPr txBox="1"/>
          <p:nvPr/>
        </p:nvSpPr>
        <p:spPr>
          <a:xfrm>
            <a:off x="1456055" y="5787284"/>
            <a:ext cx="8249920" cy="2381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rgbClr val="1C3F52"/>
                </a:solidFill>
              </a:rPr>
              <a:t>Ground Truth                                  	   NeuS2                                             STS (</a:t>
            </a:r>
            <a:r>
              <a:rPr lang="de-DE" sz="1400" dirty="0" err="1">
                <a:solidFill>
                  <a:srgbClr val="1C3F52"/>
                </a:solidFill>
              </a:rPr>
              <a:t>ours</a:t>
            </a:r>
            <a:r>
              <a:rPr lang="de-DE" sz="1400" dirty="0">
                <a:solidFill>
                  <a:srgbClr val="1C3F5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134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DB05B-2662-4778-A672-34BA208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CB13ED-455F-4207-B260-462212E77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Surface Reconstruction: Qualitative </a:t>
            </a:r>
            <a:r>
              <a:rPr lang="de-DE" dirty="0" err="1"/>
              <a:t>Results</a:t>
            </a:r>
            <a:r>
              <a:rPr lang="de-DE" dirty="0"/>
              <a:t> on DNA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0AB6F-7589-47CC-A971-0F844CDE41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71D981-8DE1-446D-9F73-7660A8F9C8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84CAA8-796D-49C5-ADF1-7E3D84920D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3BED5C-1F34-4114-8576-5E157C25A79F}"/>
              </a:ext>
            </a:extLst>
          </p:cNvPr>
          <p:cNvSpPr txBox="1"/>
          <p:nvPr/>
        </p:nvSpPr>
        <p:spPr>
          <a:xfrm>
            <a:off x="1456055" y="5787284"/>
            <a:ext cx="8249920" cy="2381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rgbClr val="1C3F52"/>
                </a:solidFill>
              </a:rPr>
              <a:t>Ground Truth                                  NeuS2</a:t>
            </a:r>
            <a:r>
              <a:rPr lang="de-DE" sz="1400">
                <a:solidFill>
                  <a:srgbClr val="1C3F52"/>
                </a:solidFill>
              </a:rPr>
              <a:t>	                           </a:t>
            </a:r>
            <a:r>
              <a:rPr lang="de-DE" sz="1400" dirty="0">
                <a:solidFill>
                  <a:srgbClr val="1C3F52"/>
                </a:solidFill>
              </a:rPr>
              <a:t>STS (</a:t>
            </a:r>
            <a:r>
              <a:rPr lang="de-DE" sz="1400" dirty="0" err="1">
                <a:solidFill>
                  <a:srgbClr val="1C3F52"/>
                </a:solidFill>
              </a:rPr>
              <a:t>ours</a:t>
            </a:r>
            <a:r>
              <a:rPr lang="de-DE" sz="1400" dirty="0">
                <a:solidFill>
                  <a:srgbClr val="1C3F52"/>
                </a:solidFill>
              </a:rPr>
              <a:t>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E7D207-7A9D-4F45-9E58-0CCAFAEBD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0" t="-441" r="490" b="63323"/>
          <a:stretch/>
        </p:blipFill>
        <p:spPr>
          <a:xfrm>
            <a:off x="1741947" y="1160176"/>
            <a:ext cx="829056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04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crease detail in the face (3)">
            <a:hlinkClick r:id="" action="ppaction://media"/>
            <a:extLst>
              <a:ext uri="{FF2B5EF4-FFF2-40B4-BE49-F238E27FC236}">
                <a16:creationId xmlns:a16="http://schemas.microsoft.com/office/drawing/2014/main" id="{5F983A9F-D9B6-4CD7-ACE7-B686390CAB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1536700" y="751345"/>
            <a:ext cx="9472594" cy="53283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2DB05B-2662-4778-A672-34BA208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CB13ED-455F-4207-B260-462212E77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0AB6F-7589-47CC-A971-0F844CDE41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71D981-8DE1-446D-9F73-7660A8F9C8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84CAA8-796D-49C5-ADF1-7E3D84920D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13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526D666-6C21-4D73-A893-0F931B65724A}"/>
              </a:ext>
            </a:extLst>
          </p:cNvPr>
          <p:cNvSpPr/>
          <p:nvPr/>
        </p:nvSpPr>
        <p:spPr>
          <a:xfrm>
            <a:off x="597627" y="1636247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AD3979-0685-4D90-9B75-CE430981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F30041-CB3E-4C6F-AD5F-B2B600D0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901529"/>
          </a:xfrm>
        </p:spPr>
        <p:txBody>
          <a:bodyPr/>
          <a:lstStyle/>
          <a:p>
            <a:r>
              <a:rPr lang="de-DE" dirty="0"/>
              <a:t>Achievement, Impact and Future </a:t>
            </a:r>
            <a:r>
              <a:rPr lang="de-DE" dirty="0" err="1"/>
              <a:t>Directions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A5172F-B9CD-4463-8997-6AF1E51F3E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60585B-2430-4C28-AE81-3F27C9D06C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D8E127-CCFF-43F9-BEB3-64F82D87E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A852B8B-2D22-4F78-BC61-CE9A03E7D95F}"/>
              </a:ext>
            </a:extLst>
          </p:cNvPr>
          <p:cNvSpPr txBox="1"/>
          <p:nvPr/>
        </p:nvSpPr>
        <p:spPr>
          <a:xfrm>
            <a:off x="763963" y="1767425"/>
            <a:ext cx="4700094" cy="1580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Key Achievement: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C3F52"/>
                </a:solidFill>
              </a:rPr>
              <a:t>Successfully demonstrated Gaussian Splatting's superiority over </a:t>
            </a:r>
            <a:r>
              <a:rPr lang="en-US" sz="1400" dirty="0" err="1">
                <a:solidFill>
                  <a:srgbClr val="1C3F52"/>
                </a:solidFill>
              </a:rPr>
              <a:t>NeRF</a:t>
            </a:r>
            <a:r>
              <a:rPr lang="en-US" sz="1400" dirty="0">
                <a:solidFill>
                  <a:srgbClr val="1C3F52"/>
                </a:solidFill>
              </a:rPr>
              <a:t>-based approaches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C3F52"/>
                </a:solidFill>
              </a:rPr>
              <a:t>Established the first effective integration of dynamic view synthesis and surface reconstruction</a:t>
            </a:r>
            <a:endParaRPr lang="de-DE" sz="1400" b="1" dirty="0">
              <a:solidFill>
                <a:srgbClr val="1C3F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5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16379E2C-E4FC-4972-ABB1-1EA0957CDC49}"/>
              </a:ext>
            </a:extLst>
          </p:cNvPr>
          <p:cNvSpPr/>
          <p:nvPr/>
        </p:nvSpPr>
        <p:spPr>
          <a:xfrm>
            <a:off x="597627" y="3887355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526D666-6C21-4D73-A893-0F931B65724A}"/>
              </a:ext>
            </a:extLst>
          </p:cNvPr>
          <p:cNvSpPr/>
          <p:nvPr/>
        </p:nvSpPr>
        <p:spPr>
          <a:xfrm>
            <a:off x="597627" y="1636247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AD3979-0685-4D90-9B75-CE430981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F30041-CB3E-4C6F-AD5F-B2B600D0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901529"/>
          </a:xfrm>
        </p:spPr>
        <p:txBody>
          <a:bodyPr/>
          <a:lstStyle/>
          <a:p>
            <a:r>
              <a:rPr lang="de-DE" dirty="0"/>
              <a:t>Achievement, Impact and Future </a:t>
            </a:r>
            <a:r>
              <a:rPr lang="de-DE" dirty="0" err="1"/>
              <a:t>Directions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A5172F-B9CD-4463-8997-6AF1E51F3E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60585B-2430-4C28-AE81-3F27C9D06C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D8E127-CCFF-43F9-BEB3-64F82D87E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A852B8B-2D22-4F78-BC61-CE9A03E7D95F}"/>
              </a:ext>
            </a:extLst>
          </p:cNvPr>
          <p:cNvSpPr txBox="1"/>
          <p:nvPr/>
        </p:nvSpPr>
        <p:spPr>
          <a:xfrm>
            <a:off x="763963" y="1767425"/>
            <a:ext cx="4700094" cy="15805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Key Achievement: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C3F52"/>
                </a:solidFill>
              </a:rPr>
              <a:t>Successfully demonstrated Gaussian Splatting's superiority over </a:t>
            </a:r>
            <a:r>
              <a:rPr lang="en-US" sz="1400" dirty="0" err="1">
                <a:solidFill>
                  <a:srgbClr val="1C3F52"/>
                </a:solidFill>
              </a:rPr>
              <a:t>NeRF</a:t>
            </a:r>
            <a:r>
              <a:rPr lang="en-US" sz="1400" dirty="0">
                <a:solidFill>
                  <a:srgbClr val="1C3F52"/>
                </a:solidFill>
              </a:rPr>
              <a:t>-based approaches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C3F52"/>
                </a:solidFill>
              </a:rPr>
              <a:t>Established the first effective integration of dynamic view synthesis and surface reconstruction</a:t>
            </a:r>
            <a:endParaRPr lang="de-DE" sz="1400" b="1" dirty="0">
              <a:solidFill>
                <a:srgbClr val="1C3F5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0CE7EE5-8F61-402D-947D-0D75C0985E0D}"/>
              </a:ext>
            </a:extLst>
          </p:cNvPr>
          <p:cNvSpPr txBox="1"/>
          <p:nvPr/>
        </p:nvSpPr>
        <p:spPr>
          <a:xfrm>
            <a:off x="763963" y="4055797"/>
            <a:ext cx="4696075" cy="15141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Performance Highlight: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1C3F52"/>
                </a:solidFill>
              </a:rPr>
              <a:t>Efficiency</a:t>
            </a:r>
            <a:r>
              <a:rPr lang="en-US" sz="1400" dirty="0">
                <a:solidFill>
                  <a:srgbClr val="1C3F52"/>
                </a:solidFill>
              </a:rPr>
              <a:t>: ~30 minutes training vs. hours for competing methods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1C3F52"/>
                </a:solidFill>
              </a:rPr>
              <a:t>Quality</a:t>
            </a:r>
            <a:r>
              <a:rPr lang="en-US" sz="1400" dirty="0">
                <a:solidFill>
                  <a:srgbClr val="1C3F52"/>
                </a:solidFill>
              </a:rPr>
              <a:t>: Superior geometric detail and temporal consistency vs. NeuS2</a:t>
            </a:r>
            <a:endParaRPr lang="de-DE" sz="1400" dirty="0">
              <a:solidFill>
                <a:srgbClr val="1C3F52"/>
              </a:solidFill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3D5DB234-A738-4BD9-A08D-87FED328E6A8}"/>
              </a:ext>
            </a:extLst>
          </p:cNvPr>
          <p:cNvSpPr/>
          <p:nvPr/>
        </p:nvSpPr>
        <p:spPr>
          <a:xfrm>
            <a:off x="395735" y="1548007"/>
            <a:ext cx="11316840" cy="4531672"/>
          </a:xfrm>
          <a:custGeom>
            <a:avLst/>
            <a:gdLst>
              <a:gd name="connsiteX0" fmla="*/ 14431 w 11316840"/>
              <a:gd name="connsiteY0" fmla="*/ 21265 h 4531672"/>
              <a:gd name="connsiteX1" fmla="*/ 14431 w 11316840"/>
              <a:gd name="connsiteY1" fmla="*/ 21265 h 4531672"/>
              <a:gd name="connsiteX2" fmla="*/ 14431 w 11316840"/>
              <a:gd name="connsiteY2" fmla="*/ 425303 h 4531672"/>
              <a:gd name="connsiteX3" fmla="*/ 35696 w 11316840"/>
              <a:gd name="connsiteY3" fmla="*/ 489098 h 4531672"/>
              <a:gd name="connsiteX4" fmla="*/ 46329 w 11316840"/>
              <a:gd name="connsiteY4" fmla="*/ 552893 h 4531672"/>
              <a:gd name="connsiteX5" fmla="*/ 67594 w 11316840"/>
              <a:gd name="connsiteY5" fmla="*/ 712382 h 4531672"/>
              <a:gd name="connsiteX6" fmla="*/ 78226 w 11316840"/>
              <a:gd name="connsiteY6" fmla="*/ 744279 h 4531672"/>
              <a:gd name="connsiteX7" fmla="*/ 99492 w 11316840"/>
              <a:gd name="connsiteY7" fmla="*/ 850605 h 4531672"/>
              <a:gd name="connsiteX8" fmla="*/ 99492 w 11316840"/>
              <a:gd name="connsiteY8" fmla="*/ 1265275 h 4531672"/>
              <a:gd name="connsiteX9" fmla="*/ 78226 w 11316840"/>
              <a:gd name="connsiteY9" fmla="*/ 1307805 h 4531672"/>
              <a:gd name="connsiteX10" fmla="*/ 56961 w 11316840"/>
              <a:gd name="connsiteY10" fmla="*/ 1456661 h 4531672"/>
              <a:gd name="connsiteX11" fmla="*/ 35696 w 11316840"/>
              <a:gd name="connsiteY11" fmla="*/ 1626782 h 4531672"/>
              <a:gd name="connsiteX12" fmla="*/ 14431 w 11316840"/>
              <a:gd name="connsiteY12" fmla="*/ 1828800 h 4531672"/>
              <a:gd name="connsiteX13" fmla="*/ 3799 w 11316840"/>
              <a:gd name="connsiteY13" fmla="*/ 1860698 h 4531672"/>
              <a:gd name="connsiteX14" fmla="*/ 35696 w 11316840"/>
              <a:gd name="connsiteY14" fmla="*/ 2020186 h 4531672"/>
              <a:gd name="connsiteX15" fmla="*/ 67594 w 11316840"/>
              <a:gd name="connsiteY15" fmla="*/ 2041452 h 4531672"/>
              <a:gd name="connsiteX16" fmla="*/ 110124 w 11316840"/>
              <a:gd name="connsiteY16" fmla="*/ 2052084 h 4531672"/>
              <a:gd name="connsiteX17" fmla="*/ 142022 w 11316840"/>
              <a:gd name="connsiteY17" fmla="*/ 2073349 h 4531672"/>
              <a:gd name="connsiteX18" fmla="*/ 184552 w 11316840"/>
              <a:gd name="connsiteY18" fmla="*/ 2083982 h 4531672"/>
              <a:gd name="connsiteX19" fmla="*/ 216450 w 11316840"/>
              <a:gd name="connsiteY19" fmla="*/ 2094614 h 4531672"/>
              <a:gd name="connsiteX20" fmla="*/ 301510 w 11316840"/>
              <a:gd name="connsiteY20" fmla="*/ 2115879 h 4531672"/>
              <a:gd name="connsiteX21" fmla="*/ 375938 w 11316840"/>
              <a:gd name="connsiteY21" fmla="*/ 2137145 h 4531672"/>
              <a:gd name="connsiteX22" fmla="*/ 514161 w 11316840"/>
              <a:gd name="connsiteY22" fmla="*/ 2147777 h 4531672"/>
              <a:gd name="connsiteX23" fmla="*/ 673650 w 11316840"/>
              <a:gd name="connsiteY23" fmla="*/ 2158410 h 4531672"/>
              <a:gd name="connsiteX24" fmla="*/ 737445 w 11316840"/>
              <a:gd name="connsiteY24" fmla="*/ 2179675 h 4531672"/>
              <a:gd name="connsiteX25" fmla="*/ 801240 w 11316840"/>
              <a:gd name="connsiteY25" fmla="*/ 2200940 h 4531672"/>
              <a:gd name="connsiteX26" fmla="*/ 854403 w 11316840"/>
              <a:gd name="connsiteY26" fmla="*/ 2211572 h 4531672"/>
              <a:gd name="connsiteX27" fmla="*/ 896933 w 11316840"/>
              <a:gd name="connsiteY27" fmla="*/ 2222205 h 4531672"/>
              <a:gd name="connsiteX28" fmla="*/ 1311603 w 11316840"/>
              <a:gd name="connsiteY28" fmla="*/ 2232838 h 4531672"/>
              <a:gd name="connsiteX29" fmla="*/ 2130310 w 11316840"/>
              <a:gd name="connsiteY29" fmla="*/ 2222205 h 4531672"/>
              <a:gd name="connsiteX30" fmla="*/ 2194106 w 11316840"/>
              <a:gd name="connsiteY30" fmla="*/ 2211572 h 4531672"/>
              <a:gd name="connsiteX31" fmla="*/ 2417389 w 11316840"/>
              <a:gd name="connsiteY31" fmla="*/ 2200940 h 4531672"/>
              <a:gd name="connsiteX32" fmla="*/ 2927752 w 11316840"/>
              <a:gd name="connsiteY32" fmla="*/ 2200940 h 4531672"/>
              <a:gd name="connsiteX33" fmla="*/ 3097873 w 11316840"/>
              <a:gd name="connsiteY33" fmla="*/ 2211572 h 4531672"/>
              <a:gd name="connsiteX34" fmla="*/ 3703929 w 11316840"/>
              <a:gd name="connsiteY34" fmla="*/ 2200940 h 4531672"/>
              <a:gd name="connsiteX35" fmla="*/ 4916040 w 11316840"/>
              <a:gd name="connsiteY35" fmla="*/ 2200940 h 4531672"/>
              <a:gd name="connsiteX36" fmla="*/ 5341343 w 11316840"/>
              <a:gd name="connsiteY36" fmla="*/ 2211572 h 4531672"/>
              <a:gd name="connsiteX37" fmla="*/ 5394506 w 11316840"/>
              <a:gd name="connsiteY37" fmla="*/ 2222205 h 4531672"/>
              <a:gd name="connsiteX38" fmla="*/ 5426403 w 11316840"/>
              <a:gd name="connsiteY38" fmla="*/ 2243470 h 4531672"/>
              <a:gd name="connsiteX39" fmla="*/ 5458301 w 11316840"/>
              <a:gd name="connsiteY39" fmla="*/ 2307265 h 4531672"/>
              <a:gd name="connsiteX40" fmla="*/ 5490199 w 11316840"/>
              <a:gd name="connsiteY40" fmla="*/ 2371061 h 4531672"/>
              <a:gd name="connsiteX41" fmla="*/ 5479566 w 11316840"/>
              <a:gd name="connsiteY41" fmla="*/ 2775098 h 4531672"/>
              <a:gd name="connsiteX42" fmla="*/ 5458301 w 11316840"/>
              <a:gd name="connsiteY42" fmla="*/ 2881424 h 4531672"/>
              <a:gd name="connsiteX43" fmla="*/ 5447668 w 11316840"/>
              <a:gd name="connsiteY43" fmla="*/ 2955852 h 4531672"/>
              <a:gd name="connsiteX44" fmla="*/ 5437036 w 11316840"/>
              <a:gd name="connsiteY44" fmla="*/ 2987749 h 4531672"/>
              <a:gd name="connsiteX45" fmla="*/ 5415771 w 11316840"/>
              <a:gd name="connsiteY45" fmla="*/ 3094075 h 4531672"/>
              <a:gd name="connsiteX46" fmla="*/ 5405138 w 11316840"/>
              <a:gd name="connsiteY46" fmla="*/ 3306726 h 4531672"/>
              <a:gd name="connsiteX47" fmla="*/ 5426403 w 11316840"/>
              <a:gd name="connsiteY47" fmla="*/ 3487479 h 4531672"/>
              <a:gd name="connsiteX48" fmla="*/ 5447668 w 11316840"/>
              <a:gd name="connsiteY48" fmla="*/ 3561907 h 4531672"/>
              <a:gd name="connsiteX49" fmla="*/ 5468933 w 11316840"/>
              <a:gd name="connsiteY49" fmla="*/ 3604438 h 4531672"/>
              <a:gd name="connsiteX50" fmla="*/ 5490199 w 11316840"/>
              <a:gd name="connsiteY50" fmla="*/ 3657600 h 4531672"/>
              <a:gd name="connsiteX51" fmla="*/ 5500831 w 11316840"/>
              <a:gd name="connsiteY51" fmla="*/ 3710763 h 4531672"/>
              <a:gd name="connsiteX52" fmla="*/ 5522096 w 11316840"/>
              <a:gd name="connsiteY52" fmla="*/ 3774559 h 4531672"/>
              <a:gd name="connsiteX53" fmla="*/ 5543361 w 11316840"/>
              <a:gd name="connsiteY53" fmla="*/ 4125433 h 4531672"/>
              <a:gd name="connsiteX54" fmla="*/ 5553994 w 11316840"/>
              <a:gd name="connsiteY54" fmla="*/ 4423145 h 4531672"/>
              <a:gd name="connsiteX55" fmla="*/ 5585892 w 11316840"/>
              <a:gd name="connsiteY55" fmla="*/ 4444410 h 4531672"/>
              <a:gd name="connsiteX56" fmla="*/ 5649687 w 11316840"/>
              <a:gd name="connsiteY56" fmla="*/ 4465675 h 4531672"/>
              <a:gd name="connsiteX57" fmla="*/ 6021826 w 11316840"/>
              <a:gd name="connsiteY57" fmla="*/ 4455042 h 4531672"/>
              <a:gd name="connsiteX58" fmla="*/ 6053724 w 11316840"/>
              <a:gd name="connsiteY58" fmla="*/ 4444410 h 4531672"/>
              <a:gd name="connsiteX59" fmla="*/ 6404599 w 11316840"/>
              <a:gd name="connsiteY59" fmla="*/ 4455042 h 4531672"/>
              <a:gd name="connsiteX60" fmla="*/ 6532189 w 11316840"/>
              <a:gd name="connsiteY60" fmla="*/ 4465675 h 4531672"/>
              <a:gd name="connsiteX61" fmla="*/ 6574719 w 11316840"/>
              <a:gd name="connsiteY61" fmla="*/ 4476307 h 4531672"/>
              <a:gd name="connsiteX62" fmla="*/ 6893696 w 11316840"/>
              <a:gd name="connsiteY62" fmla="*/ 4486940 h 4531672"/>
              <a:gd name="connsiteX63" fmla="*/ 7797464 w 11316840"/>
              <a:gd name="connsiteY63" fmla="*/ 4497572 h 4531672"/>
              <a:gd name="connsiteX64" fmla="*/ 8403519 w 11316840"/>
              <a:gd name="connsiteY64" fmla="*/ 4497572 h 4531672"/>
              <a:gd name="connsiteX65" fmla="*/ 8467315 w 11316840"/>
              <a:gd name="connsiteY65" fmla="*/ 4508205 h 4531672"/>
              <a:gd name="connsiteX66" fmla="*/ 11316840 w 11316840"/>
              <a:gd name="connsiteY66" fmla="*/ 4423145 h 4531672"/>
              <a:gd name="connsiteX67" fmla="*/ 11189250 w 11316840"/>
              <a:gd name="connsiteY67" fmla="*/ 0 h 4531672"/>
              <a:gd name="connsiteX68" fmla="*/ 14431 w 11316840"/>
              <a:gd name="connsiteY68" fmla="*/ 21265 h 453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316840" h="4531672">
                <a:moveTo>
                  <a:pt x="14431" y="21265"/>
                </a:moveTo>
                <a:lnTo>
                  <a:pt x="14431" y="21265"/>
                </a:lnTo>
                <a:cubicBezTo>
                  <a:pt x="-2745" y="193039"/>
                  <a:pt x="-6772" y="184998"/>
                  <a:pt x="14431" y="425303"/>
                </a:cubicBezTo>
                <a:cubicBezTo>
                  <a:pt x="16401" y="447632"/>
                  <a:pt x="30259" y="467352"/>
                  <a:pt x="35696" y="489098"/>
                </a:cubicBezTo>
                <a:cubicBezTo>
                  <a:pt x="40925" y="510013"/>
                  <a:pt x="43480" y="531524"/>
                  <a:pt x="46329" y="552893"/>
                </a:cubicBezTo>
                <a:cubicBezTo>
                  <a:pt x="54010" y="610498"/>
                  <a:pt x="55266" y="656907"/>
                  <a:pt x="67594" y="712382"/>
                </a:cubicBezTo>
                <a:cubicBezTo>
                  <a:pt x="70025" y="723323"/>
                  <a:pt x="75706" y="733359"/>
                  <a:pt x="78226" y="744279"/>
                </a:cubicBezTo>
                <a:cubicBezTo>
                  <a:pt x="86353" y="779497"/>
                  <a:pt x="99492" y="850605"/>
                  <a:pt x="99492" y="850605"/>
                </a:cubicBezTo>
                <a:cubicBezTo>
                  <a:pt x="110105" y="1020417"/>
                  <a:pt x="119928" y="1081351"/>
                  <a:pt x="99492" y="1265275"/>
                </a:cubicBezTo>
                <a:cubicBezTo>
                  <a:pt x="97742" y="1281028"/>
                  <a:pt x="85315" y="1293628"/>
                  <a:pt x="78226" y="1307805"/>
                </a:cubicBezTo>
                <a:cubicBezTo>
                  <a:pt x="68475" y="1366312"/>
                  <a:pt x="62874" y="1394576"/>
                  <a:pt x="56961" y="1456661"/>
                </a:cubicBezTo>
                <a:cubicBezTo>
                  <a:pt x="41638" y="1617552"/>
                  <a:pt x="61872" y="1548257"/>
                  <a:pt x="35696" y="1626782"/>
                </a:cubicBezTo>
                <a:cubicBezTo>
                  <a:pt x="32120" y="1666119"/>
                  <a:pt x="22881" y="1782323"/>
                  <a:pt x="14431" y="1828800"/>
                </a:cubicBezTo>
                <a:cubicBezTo>
                  <a:pt x="12426" y="1839827"/>
                  <a:pt x="7343" y="1850065"/>
                  <a:pt x="3799" y="1860698"/>
                </a:cubicBezTo>
                <a:cubicBezTo>
                  <a:pt x="8671" y="1919163"/>
                  <a:pt x="-7200" y="1977290"/>
                  <a:pt x="35696" y="2020186"/>
                </a:cubicBezTo>
                <a:cubicBezTo>
                  <a:pt x="44732" y="2029222"/>
                  <a:pt x="55848" y="2036418"/>
                  <a:pt x="67594" y="2041452"/>
                </a:cubicBezTo>
                <a:cubicBezTo>
                  <a:pt x="81025" y="2047208"/>
                  <a:pt x="95947" y="2048540"/>
                  <a:pt x="110124" y="2052084"/>
                </a:cubicBezTo>
                <a:cubicBezTo>
                  <a:pt x="120757" y="2059172"/>
                  <a:pt x="130276" y="2068315"/>
                  <a:pt x="142022" y="2073349"/>
                </a:cubicBezTo>
                <a:cubicBezTo>
                  <a:pt x="155453" y="2079105"/>
                  <a:pt x="170501" y="2079968"/>
                  <a:pt x="184552" y="2083982"/>
                </a:cubicBezTo>
                <a:cubicBezTo>
                  <a:pt x="195329" y="2087061"/>
                  <a:pt x="205637" y="2091665"/>
                  <a:pt x="216450" y="2094614"/>
                </a:cubicBezTo>
                <a:cubicBezTo>
                  <a:pt x="244646" y="2102304"/>
                  <a:pt x="273784" y="2106637"/>
                  <a:pt x="301510" y="2115879"/>
                </a:cubicBezTo>
                <a:cubicBezTo>
                  <a:pt x="322136" y="2122755"/>
                  <a:pt x="355306" y="2134718"/>
                  <a:pt x="375938" y="2137145"/>
                </a:cubicBezTo>
                <a:cubicBezTo>
                  <a:pt x="421832" y="2142544"/>
                  <a:pt x="468068" y="2144485"/>
                  <a:pt x="514161" y="2147777"/>
                </a:cubicBezTo>
                <a:lnTo>
                  <a:pt x="673650" y="2158410"/>
                </a:lnTo>
                <a:lnTo>
                  <a:pt x="737445" y="2179675"/>
                </a:lnTo>
                <a:cubicBezTo>
                  <a:pt x="758710" y="2186763"/>
                  <a:pt x="779260" y="2196544"/>
                  <a:pt x="801240" y="2200940"/>
                </a:cubicBezTo>
                <a:cubicBezTo>
                  <a:pt x="818961" y="2204484"/>
                  <a:pt x="836761" y="2207652"/>
                  <a:pt x="854403" y="2211572"/>
                </a:cubicBezTo>
                <a:cubicBezTo>
                  <a:pt x="868668" y="2214742"/>
                  <a:pt x="882336" y="2221526"/>
                  <a:pt x="896933" y="2222205"/>
                </a:cubicBezTo>
                <a:cubicBezTo>
                  <a:pt x="1035052" y="2228629"/>
                  <a:pt x="1173380" y="2229294"/>
                  <a:pt x="1311603" y="2232838"/>
                </a:cubicBezTo>
                <a:lnTo>
                  <a:pt x="2130310" y="2222205"/>
                </a:lnTo>
                <a:cubicBezTo>
                  <a:pt x="2151862" y="2221686"/>
                  <a:pt x="2172606" y="2213165"/>
                  <a:pt x="2194106" y="2211572"/>
                </a:cubicBezTo>
                <a:cubicBezTo>
                  <a:pt x="2268414" y="2206068"/>
                  <a:pt x="2342961" y="2204484"/>
                  <a:pt x="2417389" y="2200940"/>
                </a:cubicBezTo>
                <a:cubicBezTo>
                  <a:pt x="2609554" y="2152896"/>
                  <a:pt x="2463366" y="2185461"/>
                  <a:pt x="2927752" y="2200940"/>
                </a:cubicBezTo>
                <a:cubicBezTo>
                  <a:pt x="2984538" y="2202833"/>
                  <a:pt x="3041166" y="2208028"/>
                  <a:pt x="3097873" y="2211572"/>
                </a:cubicBezTo>
                <a:lnTo>
                  <a:pt x="3703929" y="2200940"/>
                </a:lnTo>
                <a:cubicBezTo>
                  <a:pt x="5179580" y="2200940"/>
                  <a:pt x="3813120" y="2225448"/>
                  <a:pt x="4916040" y="2200940"/>
                </a:cubicBezTo>
                <a:lnTo>
                  <a:pt x="5341343" y="2211572"/>
                </a:lnTo>
                <a:cubicBezTo>
                  <a:pt x="5359397" y="2212374"/>
                  <a:pt x="5377585" y="2215859"/>
                  <a:pt x="5394506" y="2222205"/>
                </a:cubicBezTo>
                <a:cubicBezTo>
                  <a:pt x="5406471" y="2226692"/>
                  <a:pt x="5415771" y="2236382"/>
                  <a:pt x="5426403" y="2243470"/>
                </a:cubicBezTo>
                <a:cubicBezTo>
                  <a:pt x="5487346" y="2334886"/>
                  <a:pt x="5414280" y="2219224"/>
                  <a:pt x="5458301" y="2307265"/>
                </a:cubicBezTo>
                <a:cubicBezTo>
                  <a:pt x="5499523" y="2389708"/>
                  <a:pt x="5463474" y="2290888"/>
                  <a:pt x="5490199" y="2371061"/>
                </a:cubicBezTo>
                <a:cubicBezTo>
                  <a:pt x="5486655" y="2505740"/>
                  <a:pt x="5485684" y="2640511"/>
                  <a:pt x="5479566" y="2775098"/>
                </a:cubicBezTo>
                <a:cubicBezTo>
                  <a:pt x="5477044" y="2830573"/>
                  <a:pt x="5467035" y="2833389"/>
                  <a:pt x="5458301" y="2881424"/>
                </a:cubicBezTo>
                <a:cubicBezTo>
                  <a:pt x="5453818" y="2906081"/>
                  <a:pt x="5452583" y="2931277"/>
                  <a:pt x="5447668" y="2955852"/>
                </a:cubicBezTo>
                <a:cubicBezTo>
                  <a:pt x="5445470" y="2966842"/>
                  <a:pt x="5439467" y="2976808"/>
                  <a:pt x="5437036" y="2987749"/>
                </a:cubicBezTo>
                <a:cubicBezTo>
                  <a:pt x="5384887" y="3222421"/>
                  <a:pt x="5458144" y="2924577"/>
                  <a:pt x="5415771" y="3094075"/>
                </a:cubicBezTo>
                <a:cubicBezTo>
                  <a:pt x="5412227" y="3164959"/>
                  <a:pt x="5405138" y="3235754"/>
                  <a:pt x="5405138" y="3306726"/>
                </a:cubicBezTo>
                <a:cubicBezTo>
                  <a:pt x="5405138" y="3375279"/>
                  <a:pt x="5412539" y="3425093"/>
                  <a:pt x="5426403" y="3487479"/>
                </a:cubicBezTo>
                <a:cubicBezTo>
                  <a:pt x="5430552" y="3506152"/>
                  <a:pt x="5439472" y="3542783"/>
                  <a:pt x="5447668" y="3561907"/>
                </a:cubicBezTo>
                <a:cubicBezTo>
                  <a:pt x="5453912" y="3576476"/>
                  <a:pt x="5462495" y="3589954"/>
                  <a:pt x="5468933" y="3604438"/>
                </a:cubicBezTo>
                <a:cubicBezTo>
                  <a:pt x="5476685" y="3621879"/>
                  <a:pt x="5483110" y="3639879"/>
                  <a:pt x="5490199" y="3657600"/>
                </a:cubicBezTo>
                <a:cubicBezTo>
                  <a:pt x="5493743" y="3675321"/>
                  <a:pt x="5496076" y="3693328"/>
                  <a:pt x="5500831" y="3710763"/>
                </a:cubicBezTo>
                <a:cubicBezTo>
                  <a:pt x="5506729" y="3732389"/>
                  <a:pt x="5522096" y="3774559"/>
                  <a:pt x="5522096" y="3774559"/>
                </a:cubicBezTo>
                <a:cubicBezTo>
                  <a:pt x="5541600" y="3950091"/>
                  <a:pt x="5532800" y="3850850"/>
                  <a:pt x="5543361" y="4125433"/>
                </a:cubicBezTo>
                <a:cubicBezTo>
                  <a:pt x="5547177" y="4224660"/>
                  <a:pt x="5540870" y="4324715"/>
                  <a:pt x="5553994" y="4423145"/>
                </a:cubicBezTo>
                <a:cubicBezTo>
                  <a:pt x="5555683" y="4435812"/>
                  <a:pt x="5574215" y="4439220"/>
                  <a:pt x="5585892" y="4444410"/>
                </a:cubicBezTo>
                <a:cubicBezTo>
                  <a:pt x="5606375" y="4453514"/>
                  <a:pt x="5649687" y="4465675"/>
                  <a:pt x="5649687" y="4465675"/>
                </a:cubicBezTo>
                <a:cubicBezTo>
                  <a:pt x="5773733" y="4462131"/>
                  <a:pt x="5897901" y="4461564"/>
                  <a:pt x="6021826" y="4455042"/>
                </a:cubicBezTo>
                <a:cubicBezTo>
                  <a:pt x="6033018" y="4454453"/>
                  <a:pt x="6042516" y="4444410"/>
                  <a:pt x="6053724" y="4444410"/>
                </a:cubicBezTo>
                <a:cubicBezTo>
                  <a:pt x="6170736" y="4444410"/>
                  <a:pt x="6287641" y="4451498"/>
                  <a:pt x="6404599" y="4455042"/>
                </a:cubicBezTo>
                <a:cubicBezTo>
                  <a:pt x="6447129" y="4458586"/>
                  <a:pt x="6489841" y="4460382"/>
                  <a:pt x="6532189" y="4465675"/>
                </a:cubicBezTo>
                <a:cubicBezTo>
                  <a:pt x="6546689" y="4467488"/>
                  <a:pt x="6560131" y="4475449"/>
                  <a:pt x="6574719" y="4476307"/>
                </a:cubicBezTo>
                <a:cubicBezTo>
                  <a:pt x="6680920" y="4482554"/>
                  <a:pt x="6787370" y="4483396"/>
                  <a:pt x="6893696" y="4486940"/>
                </a:cubicBezTo>
                <a:cubicBezTo>
                  <a:pt x="7243534" y="4574398"/>
                  <a:pt x="6949533" y="4508585"/>
                  <a:pt x="7797464" y="4497572"/>
                </a:cubicBezTo>
                <a:cubicBezTo>
                  <a:pt x="8009573" y="4426871"/>
                  <a:pt x="7841808" y="4478848"/>
                  <a:pt x="8403519" y="4497572"/>
                </a:cubicBezTo>
                <a:cubicBezTo>
                  <a:pt x="8425066" y="4498290"/>
                  <a:pt x="8467315" y="4508205"/>
                  <a:pt x="8467315" y="4508205"/>
                </a:cubicBezTo>
                <a:lnTo>
                  <a:pt x="11316840" y="4423145"/>
                </a:lnTo>
                <a:lnTo>
                  <a:pt x="11189250" y="0"/>
                </a:lnTo>
                <a:lnTo>
                  <a:pt x="14431" y="21265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43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16379E2C-E4FC-4972-ABB1-1EA0957CDC49}"/>
              </a:ext>
            </a:extLst>
          </p:cNvPr>
          <p:cNvSpPr/>
          <p:nvPr/>
        </p:nvSpPr>
        <p:spPr>
          <a:xfrm>
            <a:off x="597627" y="3887355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526D666-6C21-4D73-A893-0F931B65724A}"/>
              </a:ext>
            </a:extLst>
          </p:cNvPr>
          <p:cNvSpPr/>
          <p:nvPr/>
        </p:nvSpPr>
        <p:spPr>
          <a:xfrm>
            <a:off x="597627" y="1636247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8F028624-62A6-4A7F-80EF-A1B0F776E42A}"/>
              </a:ext>
            </a:extLst>
          </p:cNvPr>
          <p:cNvSpPr/>
          <p:nvPr/>
        </p:nvSpPr>
        <p:spPr>
          <a:xfrm>
            <a:off x="6144332" y="1636248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AD3979-0685-4D90-9B75-CE430981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F30041-CB3E-4C6F-AD5F-B2B600D0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901529"/>
          </a:xfrm>
        </p:spPr>
        <p:txBody>
          <a:bodyPr/>
          <a:lstStyle/>
          <a:p>
            <a:r>
              <a:rPr lang="de-DE" dirty="0"/>
              <a:t>Achievement, Impact and Future </a:t>
            </a:r>
            <a:r>
              <a:rPr lang="de-DE" dirty="0" err="1"/>
              <a:t>Directions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A5172F-B9CD-4463-8997-6AF1E51F3E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60585B-2430-4C28-AE81-3F27C9D06C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D8E127-CCFF-43F9-BEB3-64F82D87E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A852B8B-2D22-4F78-BC61-CE9A03E7D95F}"/>
              </a:ext>
            </a:extLst>
          </p:cNvPr>
          <p:cNvSpPr txBox="1"/>
          <p:nvPr/>
        </p:nvSpPr>
        <p:spPr>
          <a:xfrm>
            <a:off x="763963" y="1767425"/>
            <a:ext cx="4700094" cy="15805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Key Achievement: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C3F52"/>
                </a:solidFill>
              </a:rPr>
              <a:t>Successfully demonstrated Gaussian Splatting's superiority over </a:t>
            </a:r>
            <a:r>
              <a:rPr lang="en-US" sz="1400" dirty="0" err="1">
                <a:solidFill>
                  <a:srgbClr val="1C3F52"/>
                </a:solidFill>
              </a:rPr>
              <a:t>NeRF</a:t>
            </a:r>
            <a:r>
              <a:rPr lang="en-US" sz="1400" dirty="0">
                <a:solidFill>
                  <a:srgbClr val="1C3F52"/>
                </a:solidFill>
              </a:rPr>
              <a:t>-based approaches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C3F52"/>
                </a:solidFill>
              </a:rPr>
              <a:t>Established the first effective integration of dynamic view synthesis and surface reconstruction</a:t>
            </a:r>
            <a:endParaRPr lang="de-DE" sz="1400" b="1" dirty="0">
              <a:solidFill>
                <a:srgbClr val="1C3F5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0CE7EE5-8F61-402D-947D-0D75C0985E0D}"/>
              </a:ext>
            </a:extLst>
          </p:cNvPr>
          <p:cNvSpPr txBox="1"/>
          <p:nvPr/>
        </p:nvSpPr>
        <p:spPr>
          <a:xfrm>
            <a:off x="763963" y="4055797"/>
            <a:ext cx="4696075" cy="15141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Performance Highlight: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1C3F52"/>
                </a:solidFill>
              </a:rPr>
              <a:t>Efficiency</a:t>
            </a:r>
            <a:r>
              <a:rPr lang="en-US" sz="1400" dirty="0">
                <a:solidFill>
                  <a:srgbClr val="1C3F52"/>
                </a:solidFill>
              </a:rPr>
              <a:t>: ~30 minutes training vs. hours for competing methods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1C3F52"/>
                </a:solidFill>
              </a:rPr>
              <a:t>Quality</a:t>
            </a:r>
            <a:r>
              <a:rPr lang="en-US" sz="1400" dirty="0">
                <a:solidFill>
                  <a:srgbClr val="1C3F52"/>
                </a:solidFill>
              </a:rPr>
              <a:t>: Superior geometric detail and temporal consistency vs. NeuS2</a:t>
            </a:r>
            <a:endParaRPr lang="de-DE" sz="1400" dirty="0">
              <a:solidFill>
                <a:srgbClr val="1C3F52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D3AA408-FFE2-4146-87C1-72302C1FE6F5}"/>
              </a:ext>
            </a:extLst>
          </p:cNvPr>
          <p:cNvSpPr txBox="1"/>
          <p:nvPr/>
        </p:nvSpPr>
        <p:spPr>
          <a:xfrm>
            <a:off x="6436670" y="1767425"/>
            <a:ext cx="4700094" cy="1580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Impact &amp; </a:t>
            </a:r>
            <a:r>
              <a:rPr lang="de-DE" sz="1400" b="1" dirty="0" err="1">
                <a:solidFill>
                  <a:srgbClr val="179C7D"/>
                </a:solidFill>
              </a:rPr>
              <a:t>Applications</a:t>
            </a:r>
            <a:r>
              <a:rPr lang="de-DE" sz="1400" b="1" dirty="0">
                <a:solidFill>
                  <a:srgbClr val="179C7D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rgbClr val="1C3F52"/>
                </a:solidFill>
              </a:rPr>
              <a:t>Enables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b="1" dirty="0" err="1">
                <a:solidFill>
                  <a:srgbClr val="1C3F52"/>
                </a:solidFill>
              </a:rPr>
              <a:t>efficient</a:t>
            </a:r>
            <a:r>
              <a:rPr lang="de-DE" sz="1400" b="1" dirty="0">
                <a:solidFill>
                  <a:srgbClr val="1C3F52"/>
                </a:solidFill>
              </a:rPr>
              <a:t> </a:t>
            </a:r>
            <a:r>
              <a:rPr lang="de-DE" sz="1400" b="1" dirty="0" err="1">
                <a:solidFill>
                  <a:srgbClr val="1C3F52"/>
                </a:solidFill>
              </a:rPr>
              <a:t>dynamic</a:t>
            </a:r>
            <a:r>
              <a:rPr lang="de-DE" sz="1400" b="1" dirty="0">
                <a:solidFill>
                  <a:srgbClr val="1C3F52"/>
                </a:solidFill>
              </a:rPr>
              <a:t> </a:t>
            </a:r>
            <a:r>
              <a:rPr lang="de-DE" sz="1400" b="1" dirty="0" err="1">
                <a:solidFill>
                  <a:srgbClr val="1C3F52"/>
                </a:solidFill>
              </a:rPr>
              <a:t>mesh</a:t>
            </a:r>
            <a:r>
              <a:rPr lang="de-DE" sz="1400" b="1" dirty="0">
                <a:solidFill>
                  <a:srgbClr val="1C3F52"/>
                </a:solidFill>
              </a:rPr>
              <a:t> </a:t>
            </a:r>
            <a:r>
              <a:rPr lang="de-DE" sz="1400" b="1" dirty="0" err="1">
                <a:solidFill>
                  <a:srgbClr val="1C3F52"/>
                </a:solidFill>
              </a:rPr>
              <a:t>reconstruction</a:t>
            </a:r>
            <a:r>
              <a:rPr lang="de-DE" sz="1400" b="1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for</a:t>
            </a:r>
            <a:r>
              <a:rPr lang="de-DE" sz="1400" dirty="0">
                <a:solidFill>
                  <a:srgbClr val="1C3F52"/>
                </a:solidFill>
              </a:rPr>
              <a:t> AR/VR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rgbClr val="1C3F52"/>
                </a:solidFill>
              </a:rPr>
              <a:t>Direct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intergration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into</a:t>
            </a:r>
            <a:r>
              <a:rPr lang="de-DE" sz="1400" dirty="0">
                <a:solidFill>
                  <a:srgbClr val="1C3F52"/>
                </a:solidFill>
              </a:rPr>
              <a:t> modern </a:t>
            </a:r>
            <a:r>
              <a:rPr lang="de-DE" sz="1400" dirty="0" err="1">
                <a:solidFill>
                  <a:srgbClr val="1C3F52"/>
                </a:solidFill>
              </a:rPr>
              <a:t>graphics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engines</a:t>
            </a:r>
            <a:endParaRPr lang="de-DE" sz="1400" dirty="0">
              <a:solidFill>
                <a:srgbClr val="1C3F52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rgbClr val="1C3F52"/>
                </a:solidFill>
              </a:rPr>
              <a:t>Foundation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for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future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interactive</a:t>
            </a:r>
            <a:r>
              <a:rPr lang="de-DE" sz="1400" dirty="0">
                <a:solidFill>
                  <a:srgbClr val="1C3F52"/>
                </a:solidFill>
              </a:rPr>
              <a:t> 3D </a:t>
            </a:r>
            <a:r>
              <a:rPr lang="de-DE" sz="1400" dirty="0" err="1">
                <a:solidFill>
                  <a:srgbClr val="1C3F52"/>
                </a:solidFill>
              </a:rPr>
              <a:t>experiences</a:t>
            </a:r>
            <a:endParaRPr lang="de-DE" sz="1400" b="1" dirty="0">
              <a:solidFill>
                <a:srgbClr val="1C3F52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1D5476F9-FD33-4A3F-8006-F25E596B215D}"/>
              </a:ext>
            </a:extLst>
          </p:cNvPr>
          <p:cNvSpPr/>
          <p:nvPr/>
        </p:nvSpPr>
        <p:spPr>
          <a:xfrm>
            <a:off x="498443" y="1435712"/>
            <a:ext cx="11291777" cy="4572000"/>
          </a:xfrm>
          <a:custGeom>
            <a:avLst/>
            <a:gdLst>
              <a:gd name="connsiteX0" fmla="*/ 53163 w 11291777"/>
              <a:gd name="connsiteY0" fmla="*/ 0 h 4572000"/>
              <a:gd name="connsiteX1" fmla="*/ 5486400 w 11291777"/>
              <a:gd name="connsiteY1" fmla="*/ 0 h 4572000"/>
              <a:gd name="connsiteX2" fmla="*/ 5539563 w 11291777"/>
              <a:gd name="connsiteY2" fmla="*/ 2339163 h 4572000"/>
              <a:gd name="connsiteX3" fmla="*/ 11281144 w 11291777"/>
              <a:gd name="connsiteY3" fmla="*/ 2286000 h 4572000"/>
              <a:gd name="connsiteX4" fmla="*/ 11291777 w 11291777"/>
              <a:gd name="connsiteY4" fmla="*/ 4572000 h 4572000"/>
              <a:gd name="connsiteX5" fmla="*/ 0 w 11291777"/>
              <a:gd name="connsiteY5" fmla="*/ 4572000 h 4572000"/>
              <a:gd name="connsiteX6" fmla="*/ 53163 w 11291777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91777" h="4572000">
                <a:moveTo>
                  <a:pt x="53163" y="0"/>
                </a:moveTo>
                <a:lnTo>
                  <a:pt x="5486400" y="0"/>
                </a:lnTo>
                <a:lnTo>
                  <a:pt x="5539563" y="2339163"/>
                </a:lnTo>
                <a:lnTo>
                  <a:pt x="11281144" y="2286000"/>
                </a:lnTo>
                <a:cubicBezTo>
                  <a:pt x="11284688" y="3048000"/>
                  <a:pt x="11288233" y="3810000"/>
                  <a:pt x="11291777" y="4572000"/>
                </a:cubicBezTo>
                <a:lnTo>
                  <a:pt x="0" y="4572000"/>
                </a:lnTo>
                <a:lnTo>
                  <a:pt x="53163" y="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15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73AF48D-9C84-421C-BE79-257F45411886}"/>
              </a:ext>
            </a:extLst>
          </p:cNvPr>
          <p:cNvSpPr/>
          <p:nvPr/>
        </p:nvSpPr>
        <p:spPr>
          <a:xfrm>
            <a:off x="6144332" y="3887354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16379E2C-E4FC-4972-ABB1-1EA0957CDC49}"/>
              </a:ext>
            </a:extLst>
          </p:cNvPr>
          <p:cNvSpPr/>
          <p:nvPr/>
        </p:nvSpPr>
        <p:spPr>
          <a:xfrm>
            <a:off x="597627" y="3887355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526D666-6C21-4D73-A893-0F931B65724A}"/>
              </a:ext>
            </a:extLst>
          </p:cNvPr>
          <p:cNvSpPr/>
          <p:nvPr/>
        </p:nvSpPr>
        <p:spPr>
          <a:xfrm>
            <a:off x="597627" y="1636247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8F028624-62A6-4A7F-80EF-A1B0F776E42A}"/>
              </a:ext>
            </a:extLst>
          </p:cNvPr>
          <p:cNvSpPr/>
          <p:nvPr/>
        </p:nvSpPr>
        <p:spPr>
          <a:xfrm>
            <a:off x="6144332" y="1636248"/>
            <a:ext cx="5206568" cy="1973225"/>
          </a:xfrm>
          <a:prstGeom prst="roundRect">
            <a:avLst/>
          </a:prstGeom>
          <a:solidFill>
            <a:srgbClr val="E5EE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AD3979-0685-4D90-9B75-CE430981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F30041-CB3E-4C6F-AD5F-B2B600D0A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Achievement, Impact and Future </a:t>
            </a:r>
            <a:r>
              <a:rPr lang="de-DE" dirty="0" err="1"/>
              <a:t>Directions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A5172F-B9CD-4463-8997-6AF1E51F3E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60585B-2430-4C28-AE81-3F27C9D06C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D8E127-CCFF-43F9-BEB3-64F82D87E4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A852B8B-2D22-4F78-BC61-CE9A03E7D95F}"/>
              </a:ext>
            </a:extLst>
          </p:cNvPr>
          <p:cNvSpPr txBox="1"/>
          <p:nvPr/>
        </p:nvSpPr>
        <p:spPr>
          <a:xfrm>
            <a:off x="763963" y="1767425"/>
            <a:ext cx="4700094" cy="15805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Key Achievement: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C3F52"/>
                </a:solidFill>
              </a:rPr>
              <a:t>Successfully demonstrated Gaussian Splatting's superiority over </a:t>
            </a:r>
            <a:r>
              <a:rPr lang="en-US" sz="1400" dirty="0" err="1">
                <a:solidFill>
                  <a:srgbClr val="1C3F52"/>
                </a:solidFill>
              </a:rPr>
              <a:t>NeRF</a:t>
            </a:r>
            <a:r>
              <a:rPr lang="en-US" sz="1400" dirty="0">
                <a:solidFill>
                  <a:srgbClr val="1C3F52"/>
                </a:solidFill>
              </a:rPr>
              <a:t>-based approaches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C3F52"/>
                </a:solidFill>
              </a:rPr>
              <a:t>Established the first effective integration of dynamic view synthesis and surface reconstruction</a:t>
            </a:r>
            <a:endParaRPr lang="de-DE" sz="1400" b="1" dirty="0">
              <a:solidFill>
                <a:srgbClr val="1C3F5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0CE7EE5-8F61-402D-947D-0D75C0985E0D}"/>
              </a:ext>
            </a:extLst>
          </p:cNvPr>
          <p:cNvSpPr txBox="1"/>
          <p:nvPr/>
        </p:nvSpPr>
        <p:spPr>
          <a:xfrm>
            <a:off x="763963" y="4055797"/>
            <a:ext cx="4696075" cy="15141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Performance Highlight: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1C3F52"/>
                </a:solidFill>
              </a:rPr>
              <a:t>Efficiency</a:t>
            </a:r>
            <a:r>
              <a:rPr lang="en-US" sz="1400" dirty="0">
                <a:solidFill>
                  <a:srgbClr val="1C3F52"/>
                </a:solidFill>
              </a:rPr>
              <a:t>: ~30 minutes training vs. hours for competing methods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1C3F52"/>
                </a:solidFill>
              </a:rPr>
              <a:t>Quality</a:t>
            </a:r>
            <a:r>
              <a:rPr lang="en-US" sz="1400" dirty="0">
                <a:solidFill>
                  <a:srgbClr val="1C3F52"/>
                </a:solidFill>
              </a:rPr>
              <a:t>: Superior geometric detail and temporal consistency vs. NeuS2</a:t>
            </a:r>
            <a:endParaRPr lang="de-DE" sz="1400" dirty="0">
              <a:solidFill>
                <a:srgbClr val="1C3F52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D3AA408-FFE2-4146-87C1-72302C1FE6F5}"/>
              </a:ext>
            </a:extLst>
          </p:cNvPr>
          <p:cNvSpPr txBox="1"/>
          <p:nvPr/>
        </p:nvSpPr>
        <p:spPr>
          <a:xfrm>
            <a:off x="6436670" y="1767425"/>
            <a:ext cx="4700094" cy="1580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Impact &amp; </a:t>
            </a:r>
            <a:r>
              <a:rPr lang="de-DE" sz="1400" b="1" dirty="0" err="1">
                <a:solidFill>
                  <a:srgbClr val="179C7D"/>
                </a:solidFill>
              </a:rPr>
              <a:t>Applications</a:t>
            </a:r>
            <a:r>
              <a:rPr lang="de-DE" sz="1400" b="1" dirty="0">
                <a:solidFill>
                  <a:srgbClr val="179C7D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rgbClr val="1C3F52"/>
                </a:solidFill>
              </a:rPr>
              <a:t>Enables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b="1" dirty="0" err="1">
                <a:solidFill>
                  <a:srgbClr val="1C3F52"/>
                </a:solidFill>
              </a:rPr>
              <a:t>efficient</a:t>
            </a:r>
            <a:r>
              <a:rPr lang="de-DE" sz="1400" b="1" dirty="0">
                <a:solidFill>
                  <a:srgbClr val="1C3F52"/>
                </a:solidFill>
              </a:rPr>
              <a:t> </a:t>
            </a:r>
            <a:r>
              <a:rPr lang="de-DE" sz="1400" b="1" dirty="0" err="1">
                <a:solidFill>
                  <a:srgbClr val="1C3F52"/>
                </a:solidFill>
              </a:rPr>
              <a:t>dynamic</a:t>
            </a:r>
            <a:r>
              <a:rPr lang="de-DE" sz="1400" b="1" dirty="0">
                <a:solidFill>
                  <a:srgbClr val="1C3F52"/>
                </a:solidFill>
              </a:rPr>
              <a:t> </a:t>
            </a:r>
            <a:r>
              <a:rPr lang="de-DE" sz="1400" b="1" dirty="0" err="1">
                <a:solidFill>
                  <a:srgbClr val="1C3F52"/>
                </a:solidFill>
              </a:rPr>
              <a:t>mesh</a:t>
            </a:r>
            <a:r>
              <a:rPr lang="de-DE" sz="1400" b="1" dirty="0">
                <a:solidFill>
                  <a:srgbClr val="1C3F52"/>
                </a:solidFill>
              </a:rPr>
              <a:t> </a:t>
            </a:r>
            <a:r>
              <a:rPr lang="de-DE" sz="1400" b="1" dirty="0" err="1">
                <a:solidFill>
                  <a:srgbClr val="1C3F52"/>
                </a:solidFill>
              </a:rPr>
              <a:t>reconstruction</a:t>
            </a:r>
            <a:r>
              <a:rPr lang="de-DE" sz="1400" b="1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for</a:t>
            </a:r>
            <a:r>
              <a:rPr lang="de-DE" sz="1400" dirty="0">
                <a:solidFill>
                  <a:srgbClr val="1C3F52"/>
                </a:solidFill>
              </a:rPr>
              <a:t> AR/VR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rgbClr val="1C3F52"/>
                </a:solidFill>
              </a:rPr>
              <a:t>Direct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intergration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into</a:t>
            </a:r>
            <a:r>
              <a:rPr lang="de-DE" sz="1400" dirty="0">
                <a:solidFill>
                  <a:srgbClr val="1C3F52"/>
                </a:solidFill>
              </a:rPr>
              <a:t> modern </a:t>
            </a:r>
            <a:r>
              <a:rPr lang="de-DE" sz="1400" dirty="0" err="1">
                <a:solidFill>
                  <a:srgbClr val="1C3F52"/>
                </a:solidFill>
              </a:rPr>
              <a:t>graphics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engines</a:t>
            </a:r>
            <a:endParaRPr lang="de-DE" sz="1400" dirty="0">
              <a:solidFill>
                <a:srgbClr val="1C3F52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de-DE" sz="1400" dirty="0" err="1">
                <a:solidFill>
                  <a:srgbClr val="1C3F52"/>
                </a:solidFill>
              </a:rPr>
              <a:t>Foundation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for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future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interactive</a:t>
            </a:r>
            <a:r>
              <a:rPr lang="de-DE" sz="1400" dirty="0">
                <a:solidFill>
                  <a:srgbClr val="1C3F52"/>
                </a:solidFill>
              </a:rPr>
              <a:t> 3D </a:t>
            </a:r>
            <a:r>
              <a:rPr lang="de-DE" sz="1400" dirty="0" err="1">
                <a:solidFill>
                  <a:srgbClr val="1C3F52"/>
                </a:solidFill>
              </a:rPr>
              <a:t>experiences</a:t>
            </a:r>
            <a:endParaRPr lang="de-DE" sz="1400" b="1" dirty="0">
              <a:solidFill>
                <a:srgbClr val="1C3F52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A1120A1-F96D-42ED-B7EF-F9F0F9E7DE6B}"/>
              </a:ext>
            </a:extLst>
          </p:cNvPr>
          <p:cNvSpPr txBox="1"/>
          <p:nvPr/>
        </p:nvSpPr>
        <p:spPr>
          <a:xfrm>
            <a:off x="6436670" y="4055797"/>
            <a:ext cx="4742398" cy="1580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de-DE" sz="1400" b="1" dirty="0">
                <a:solidFill>
                  <a:srgbClr val="179C7D"/>
                </a:solidFill>
              </a:rPr>
              <a:t>Future </a:t>
            </a:r>
            <a:r>
              <a:rPr lang="de-DE" sz="1400" b="1" dirty="0" err="1">
                <a:solidFill>
                  <a:srgbClr val="179C7D"/>
                </a:solidFill>
              </a:rPr>
              <a:t>Directions</a:t>
            </a:r>
            <a:r>
              <a:rPr lang="de-DE" sz="1400" b="1" dirty="0">
                <a:solidFill>
                  <a:srgbClr val="179C7D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rgbClr val="1C3F52"/>
                </a:solidFill>
              </a:rPr>
              <a:t>Enhanced </a:t>
            </a:r>
            <a:r>
              <a:rPr lang="de-DE" sz="1400" dirty="0" err="1">
                <a:solidFill>
                  <a:srgbClr val="1C3F52"/>
                </a:solidFill>
              </a:rPr>
              <a:t>handling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of</a:t>
            </a:r>
            <a:r>
              <a:rPr lang="de-DE" sz="1400" dirty="0">
                <a:solidFill>
                  <a:srgbClr val="1C3F52"/>
                </a:solidFill>
              </a:rPr>
              <a:t> rapid </a:t>
            </a:r>
            <a:r>
              <a:rPr lang="de-DE" sz="1400" dirty="0" err="1">
                <a:solidFill>
                  <a:srgbClr val="1C3F52"/>
                </a:solidFill>
              </a:rPr>
              <a:t>localized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motion</a:t>
            </a:r>
            <a:r>
              <a:rPr lang="de-DE" sz="1400" dirty="0">
                <a:solidFill>
                  <a:srgbClr val="1C3F52"/>
                </a:solidFill>
              </a:rPr>
              <a:t> (ex: fast </a:t>
            </a:r>
            <a:r>
              <a:rPr lang="de-DE" sz="1400" dirty="0" err="1">
                <a:solidFill>
                  <a:srgbClr val="1C3F52"/>
                </a:solidFill>
              </a:rPr>
              <a:t>hand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gestures</a:t>
            </a:r>
            <a:r>
              <a:rPr lang="de-DE" sz="1400" dirty="0">
                <a:solidFill>
                  <a:srgbClr val="1C3F52"/>
                </a:solidFill>
              </a:rPr>
              <a:t>, </a:t>
            </a:r>
            <a:r>
              <a:rPr lang="de-DE" sz="1400" dirty="0" err="1">
                <a:solidFill>
                  <a:srgbClr val="1C3F52"/>
                </a:solidFill>
              </a:rPr>
              <a:t>oscillating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objects</a:t>
            </a:r>
            <a:r>
              <a:rPr lang="de-DE" sz="1400" dirty="0">
                <a:solidFill>
                  <a:srgbClr val="1C3F52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C3F52"/>
                </a:solidFill>
              </a:rPr>
              <a:t>Improved temporal consistency across frame segments through intelligent parameter transfer</a:t>
            </a:r>
            <a:endParaRPr lang="de-DE" sz="1400" dirty="0">
              <a:solidFill>
                <a:srgbClr val="1C3F52"/>
              </a:solidFill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53F49D88-7814-4C57-87E0-2A50E143A0D4}"/>
              </a:ext>
            </a:extLst>
          </p:cNvPr>
          <p:cNvSpPr/>
          <p:nvPr/>
        </p:nvSpPr>
        <p:spPr>
          <a:xfrm>
            <a:off x="408693" y="1373576"/>
            <a:ext cx="11079126" cy="4572000"/>
          </a:xfrm>
          <a:custGeom>
            <a:avLst/>
            <a:gdLst>
              <a:gd name="connsiteX0" fmla="*/ 148856 w 11079126"/>
              <a:gd name="connsiteY0" fmla="*/ 0 h 4572000"/>
              <a:gd name="connsiteX1" fmla="*/ 11057861 w 11079126"/>
              <a:gd name="connsiteY1" fmla="*/ 31898 h 4572000"/>
              <a:gd name="connsiteX2" fmla="*/ 11079126 w 11079126"/>
              <a:gd name="connsiteY2" fmla="*/ 2307265 h 4572000"/>
              <a:gd name="connsiteX3" fmla="*/ 5560828 w 11079126"/>
              <a:gd name="connsiteY3" fmla="*/ 2307265 h 4572000"/>
              <a:gd name="connsiteX4" fmla="*/ 5571461 w 11079126"/>
              <a:gd name="connsiteY4" fmla="*/ 4572000 h 4572000"/>
              <a:gd name="connsiteX5" fmla="*/ 0 w 11079126"/>
              <a:gd name="connsiteY5" fmla="*/ 4529470 h 4572000"/>
              <a:gd name="connsiteX6" fmla="*/ 148856 w 11079126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79126" h="4572000">
                <a:moveTo>
                  <a:pt x="148856" y="0"/>
                </a:moveTo>
                <a:lnTo>
                  <a:pt x="11057861" y="31898"/>
                </a:lnTo>
                <a:lnTo>
                  <a:pt x="11079126" y="2307265"/>
                </a:lnTo>
                <a:lnTo>
                  <a:pt x="5560828" y="2307265"/>
                </a:lnTo>
                <a:cubicBezTo>
                  <a:pt x="5564372" y="3062177"/>
                  <a:pt x="5567917" y="3817088"/>
                  <a:pt x="5571461" y="4572000"/>
                </a:cubicBezTo>
                <a:lnTo>
                  <a:pt x="0" y="4529470"/>
                </a:lnTo>
                <a:lnTo>
                  <a:pt x="148856" y="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050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E2E4C2-A9F7-4332-B0CB-4CC3918A1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2680805"/>
            <a:ext cx="11233149" cy="1015663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148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FCFF-2CF9-4511-9786-381619475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B5D42A-A8B7-457E-86F3-1DEAB8680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Dynamic Reconstruction: Why It Matters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19704D-F08C-4024-9B67-D4A1C28A728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C52D3B-2B44-4A67-BC18-8CC5D83D43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C66294-1B9B-44ED-9CFF-98A9F54C9A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E65D634-A733-40FC-B6FE-C38E752801DD}"/>
              </a:ext>
            </a:extLst>
          </p:cNvPr>
          <p:cNvSpPr txBox="1"/>
          <p:nvPr/>
        </p:nvSpPr>
        <p:spPr>
          <a:xfrm>
            <a:off x="916309" y="1872650"/>
            <a:ext cx="4648708" cy="2289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de-DE" sz="1400" dirty="0"/>
              <a:t>Applications:</a:t>
            </a:r>
          </a:p>
          <a:p>
            <a:pPr lvl="2">
              <a:lnSpc>
                <a:spcPts val="1960"/>
              </a:lnSpc>
              <a:buClr>
                <a:schemeClr val="accent1"/>
              </a:buClr>
            </a:pPr>
            <a:endParaRPr lang="de-DE" sz="1400" dirty="0"/>
          </a:p>
          <a:p>
            <a:pPr lvl="2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VR/AR: Immersive experiences</a:t>
            </a:r>
          </a:p>
          <a:p>
            <a:pPr lvl="2">
              <a:lnSpc>
                <a:spcPts val="1960"/>
              </a:lnSpc>
              <a:buClr>
                <a:schemeClr val="accent1"/>
              </a:buClr>
            </a:pPr>
            <a:endParaRPr lang="de-DE" sz="1400" dirty="0"/>
          </a:p>
          <a:p>
            <a:pPr lvl="2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Game Development: Lifelike character animation</a:t>
            </a:r>
          </a:p>
          <a:p>
            <a:pPr lvl="2">
              <a:lnSpc>
                <a:spcPts val="1960"/>
              </a:lnSpc>
              <a:buClr>
                <a:schemeClr val="accent1"/>
              </a:buClr>
            </a:pPr>
            <a:endParaRPr lang="de-DE" sz="1400" dirty="0"/>
          </a:p>
          <a:p>
            <a:pPr lvl="2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Film Industry: Digital doubles &amp; VFX</a:t>
            </a:r>
          </a:p>
          <a:p>
            <a:pPr lvl="2">
              <a:lnSpc>
                <a:spcPts val="1960"/>
              </a:lnSpc>
              <a:buClr>
                <a:schemeClr val="accent1"/>
              </a:buClr>
            </a:pPr>
            <a:endParaRPr lang="de-DE" sz="1400" dirty="0"/>
          </a:p>
          <a:p>
            <a:pPr lvl="2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Cultural Heritage: Eva Umlauf / Ernst Grube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8B9BDC8-8B75-458B-BC9D-74DA6CE20BF4}"/>
              </a:ext>
            </a:extLst>
          </p:cNvPr>
          <p:cNvSpPr txBox="1"/>
          <p:nvPr/>
        </p:nvSpPr>
        <p:spPr>
          <a:xfrm>
            <a:off x="7419279" y="5854617"/>
            <a:ext cx="4772721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900" i="1" dirty="0">
                <a:solidFill>
                  <a:srgbClr val="A6BBC8"/>
                </a:solidFill>
              </a:rPr>
              <a:t>Icons by </a:t>
            </a:r>
            <a:r>
              <a:rPr lang="de-DE" sz="900" i="1" dirty="0">
                <a:solidFill>
                  <a:srgbClr val="A6BBC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Dmytro Vyshnevskyi</a:t>
            </a:r>
            <a:r>
              <a:rPr lang="de-DE" sz="900" i="1" dirty="0">
                <a:solidFill>
                  <a:srgbClr val="A6BBC8"/>
                </a:solidFill>
              </a:rPr>
              <a:t>, </a:t>
            </a:r>
            <a:r>
              <a:rPr lang="de-DE" sz="900" i="1" dirty="0">
                <a:solidFill>
                  <a:srgbClr val="A6BBC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Ware</a:t>
            </a:r>
            <a:r>
              <a:rPr lang="de-DE" sz="900" i="1" dirty="0">
                <a:solidFill>
                  <a:srgbClr val="A6BBC8"/>
                </a:solidFill>
              </a:rPr>
              <a:t>, </a:t>
            </a:r>
            <a:r>
              <a:rPr lang="de-DE" sz="900" i="1" dirty="0">
                <a:solidFill>
                  <a:srgbClr val="A6BBC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FreshForYou</a:t>
            </a:r>
            <a:r>
              <a:rPr lang="de-DE" sz="900" i="1" dirty="0">
                <a:solidFill>
                  <a:srgbClr val="A6BBC8"/>
                </a:solidFill>
              </a:rPr>
              <a:t> and </a:t>
            </a:r>
            <a:r>
              <a:rPr lang="de-DE" sz="900" i="1" dirty="0">
                <a:solidFill>
                  <a:srgbClr val="A6BBC8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 Icons Design</a:t>
            </a:r>
            <a:r>
              <a:rPr lang="de-DE" sz="900" i="1" dirty="0">
                <a:solidFill>
                  <a:srgbClr val="A6BBC8"/>
                </a:solidFill>
              </a:rPr>
              <a:t> </a:t>
            </a:r>
            <a:r>
              <a:rPr lang="de-DE" sz="900" dirty="0">
                <a:solidFill>
                  <a:srgbClr val="A6BBC8"/>
                </a:solidFill>
              </a:rPr>
              <a:t>from Flaticon.com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132D0F7-E309-4C0D-A0A0-DE8EDB52B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335" y="2322578"/>
            <a:ext cx="354158" cy="35415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5E8CDBB-ABAA-4C0F-9C8C-3200D0D91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113" y="2882342"/>
            <a:ext cx="270602" cy="27060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D567AC6-9162-4F37-89EF-47898854B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7041" y="3353804"/>
            <a:ext cx="265674" cy="26567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15FEC2-181C-415A-9752-BA91E99657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1719" y="3827107"/>
            <a:ext cx="351390" cy="35139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1CEE9C26-A341-4C62-B405-B96B6606AFDF}"/>
              </a:ext>
            </a:extLst>
          </p:cNvPr>
          <p:cNvSpPr txBox="1"/>
          <p:nvPr/>
        </p:nvSpPr>
        <p:spPr>
          <a:xfrm>
            <a:off x="3401453" y="4837451"/>
            <a:ext cx="6838410" cy="494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en-US" sz="1400" dirty="0">
                <a:solidFill>
                  <a:srgbClr val="179C7D"/>
                </a:solidFill>
              </a:rPr>
              <a:t>All these applications are developed using modern graphics engines, which require </a:t>
            </a:r>
          </a:p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en-US" sz="1400" b="1" dirty="0">
                <a:solidFill>
                  <a:srgbClr val="179C7D"/>
                </a:solidFill>
              </a:rPr>
              <a:t>explicit mesh geometry</a:t>
            </a:r>
            <a:r>
              <a:rPr lang="en-US" sz="1400" dirty="0">
                <a:solidFill>
                  <a:srgbClr val="179C7D"/>
                </a:solidFill>
              </a:rPr>
              <a:t> for physics simulations, geometry editing and texture mapping.</a:t>
            </a:r>
            <a:endParaRPr lang="de-DE" sz="1400" dirty="0">
              <a:solidFill>
                <a:srgbClr val="179C7D"/>
              </a:solidFill>
            </a:endParaRP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D6481B83-C2A2-493C-921F-E3B9CA464BF7}"/>
              </a:ext>
            </a:extLst>
          </p:cNvPr>
          <p:cNvSpPr/>
          <p:nvPr/>
        </p:nvSpPr>
        <p:spPr>
          <a:xfrm>
            <a:off x="2798956" y="5023174"/>
            <a:ext cx="350723" cy="123111"/>
          </a:xfrm>
          <a:prstGeom prst="rightArrow">
            <a:avLst/>
          </a:prstGeom>
          <a:solidFill>
            <a:srgbClr val="179C7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0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4C694D3-66A4-45CF-BF4E-1055F6A31F9C}"/>
              </a:ext>
            </a:extLst>
          </p:cNvPr>
          <p:cNvSpPr/>
          <p:nvPr/>
        </p:nvSpPr>
        <p:spPr>
          <a:xfrm>
            <a:off x="3020438" y="4530779"/>
            <a:ext cx="5841460" cy="759810"/>
          </a:xfrm>
          <a:prstGeom prst="roundRect">
            <a:avLst/>
          </a:prstGeom>
          <a:solidFill>
            <a:srgbClr val="179C7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A060AB-E6E8-43E6-9412-95EC8A96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C1EAAB-A4AB-4050-9DF3-3F31F4ADA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Landscape and Research Gap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D8531F-2D3B-4A66-B025-69D429B623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6309" y="1700872"/>
            <a:ext cx="5437188" cy="2281522"/>
          </a:xfrm>
        </p:spPr>
        <p:txBody>
          <a:bodyPr/>
          <a:lstStyle/>
          <a:p>
            <a:r>
              <a:rPr lang="de-DE" dirty="0" err="1">
                <a:solidFill>
                  <a:srgbClr val="179C7D"/>
                </a:solidFill>
                <a:latin typeface="+mn-lt"/>
              </a:rPr>
              <a:t>Neural</a:t>
            </a:r>
            <a:r>
              <a:rPr lang="de-DE" dirty="0">
                <a:solidFill>
                  <a:srgbClr val="179C7D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179C7D"/>
                </a:solidFill>
                <a:latin typeface="+mn-lt"/>
              </a:rPr>
              <a:t>Radiance</a:t>
            </a:r>
            <a:r>
              <a:rPr lang="de-DE" dirty="0">
                <a:solidFill>
                  <a:srgbClr val="179C7D"/>
                </a:solidFill>
                <a:latin typeface="+mn-lt"/>
              </a:rPr>
              <a:t> Fields:</a:t>
            </a:r>
          </a:p>
          <a:p>
            <a:r>
              <a:rPr lang="de-DE" dirty="0">
                <a:solidFill>
                  <a:srgbClr val="1C3F52"/>
                </a:solidFill>
              </a:rPr>
              <a:t>	</a:t>
            </a:r>
            <a:r>
              <a:rPr lang="de-DE" sz="1400" dirty="0">
                <a:solidFill>
                  <a:srgbClr val="1C3F52"/>
                </a:solidFill>
                <a:latin typeface="+mn-lt"/>
              </a:rPr>
              <a:t>Dynamic </a:t>
            </a:r>
            <a:r>
              <a:rPr lang="en-AU" sz="1400" dirty="0">
                <a:solidFill>
                  <a:srgbClr val="1C3F52"/>
                </a:solidFill>
                <a:latin typeface="+mn-lt"/>
              </a:rPr>
              <a:t>mesh</a:t>
            </a:r>
            <a:r>
              <a:rPr lang="de-DE" sz="1400" dirty="0">
                <a:solidFill>
                  <a:srgbClr val="1C3F52"/>
                </a:solidFill>
                <a:latin typeface="+mn-lt"/>
              </a:rPr>
              <a:t> reconstruction</a:t>
            </a:r>
          </a:p>
          <a:p>
            <a:r>
              <a:rPr lang="de-DE" sz="1400" dirty="0">
                <a:solidFill>
                  <a:srgbClr val="1C3F52"/>
                </a:solidFill>
                <a:latin typeface="+mn-lt"/>
              </a:rPr>
              <a:t>	Slow training</a:t>
            </a:r>
          </a:p>
          <a:p>
            <a:r>
              <a:rPr lang="de-DE" sz="1400" dirty="0">
                <a:solidFill>
                  <a:srgbClr val="1C3F52"/>
                </a:solidFill>
                <a:latin typeface="+mn-lt"/>
              </a:rPr>
              <a:t>	Limited reconstruction quality</a:t>
            </a:r>
          </a:p>
          <a:p>
            <a:pPr marL="285750" lvl="2" indent="-285750">
              <a:buFontTx/>
              <a:buChar char="-"/>
            </a:pPr>
            <a:endParaRPr lang="de-DE" dirty="0">
              <a:solidFill>
                <a:srgbClr val="1C3F52"/>
              </a:solidFill>
              <a:latin typeface="+mn-lt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85DF60-D054-416F-9E1A-4AB0ECBFE4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5388" y="1703388"/>
            <a:ext cx="5437187" cy="2211888"/>
          </a:xfrm>
        </p:spPr>
        <p:txBody>
          <a:bodyPr/>
          <a:lstStyle/>
          <a:p>
            <a:r>
              <a:rPr lang="de-DE" dirty="0">
                <a:latin typeface="+mn-lt"/>
              </a:rPr>
              <a:t>3D Gaussian Splatting:</a:t>
            </a:r>
          </a:p>
          <a:p>
            <a:pPr lvl="1"/>
            <a:r>
              <a:rPr lang="de-DE" dirty="0">
                <a:solidFill>
                  <a:srgbClr val="1C3F52"/>
                </a:solidFill>
              </a:rPr>
              <a:t>	High </a:t>
            </a:r>
            <a:r>
              <a:rPr lang="de-DE" dirty="0" err="1">
                <a:solidFill>
                  <a:srgbClr val="1C3F52"/>
                </a:solidFill>
              </a:rPr>
              <a:t>visual</a:t>
            </a:r>
            <a:r>
              <a:rPr lang="de-DE" dirty="0">
                <a:solidFill>
                  <a:srgbClr val="1C3F52"/>
                </a:solidFill>
              </a:rPr>
              <a:t> </a:t>
            </a:r>
            <a:r>
              <a:rPr lang="de-DE" dirty="0" err="1">
                <a:solidFill>
                  <a:srgbClr val="1C3F52"/>
                </a:solidFill>
              </a:rPr>
              <a:t>quality</a:t>
            </a:r>
            <a:endParaRPr lang="de-DE" dirty="0">
              <a:solidFill>
                <a:srgbClr val="1C3F52"/>
              </a:solidFill>
            </a:endParaRPr>
          </a:p>
          <a:p>
            <a:pPr lvl="1"/>
            <a:r>
              <a:rPr lang="de-DE" dirty="0">
                <a:solidFill>
                  <a:srgbClr val="1C3F52"/>
                </a:solidFill>
              </a:rPr>
              <a:t>	Fast </a:t>
            </a:r>
            <a:r>
              <a:rPr lang="de-DE" dirty="0" err="1">
                <a:solidFill>
                  <a:srgbClr val="1C3F52"/>
                </a:solidFill>
              </a:rPr>
              <a:t>training</a:t>
            </a:r>
            <a:endParaRPr lang="de-DE" dirty="0">
              <a:solidFill>
                <a:srgbClr val="1C3F52"/>
              </a:solidFill>
            </a:endParaRPr>
          </a:p>
          <a:p>
            <a:pPr lvl="1"/>
            <a:r>
              <a:rPr lang="de-DE" dirty="0">
                <a:solidFill>
                  <a:srgbClr val="1C3F52"/>
                </a:solidFill>
              </a:rPr>
              <a:t>	</a:t>
            </a:r>
            <a:r>
              <a:rPr lang="de-DE" dirty="0" err="1">
                <a:solidFill>
                  <a:srgbClr val="1C3F52"/>
                </a:solidFill>
              </a:rPr>
              <a:t>No</a:t>
            </a:r>
            <a:r>
              <a:rPr lang="de-DE" dirty="0">
                <a:solidFill>
                  <a:srgbClr val="1C3F52"/>
                </a:solidFill>
              </a:rPr>
              <a:t> </a:t>
            </a:r>
            <a:r>
              <a:rPr lang="de-DE" dirty="0" err="1">
                <a:solidFill>
                  <a:srgbClr val="1C3F52"/>
                </a:solidFill>
              </a:rPr>
              <a:t>dynamic</a:t>
            </a:r>
            <a:r>
              <a:rPr lang="de-DE" dirty="0">
                <a:solidFill>
                  <a:srgbClr val="1C3F52"/>
                </a:solidFill>
              </a:rPr>
              <a:t> </a:t>
            </a:r>
            <a:r>
              <a:rPr lang="de-DE" dirty="0" err="1">
                <a:solidFill>
                  <a:srgbClr val="1C3F52"/>
                </a:solidFill>
              </a:rPr>
              <a:t>surface</a:t>
            </a:r>
            <a:r>
              <a:rPr lang="de-DE" dirty="0">
                <a:solidFill>
                  <a:srgbClr val="1C3F52"/>
                </a:solidFill>
              </a:rPr>
              <a:t> </a:t>
            </a:r>
            <a:r>
              <a:rPr lang="de-DE" dirty="0" err="1">
                <a:solidFill>
                  <a:srgbClr val="1C3F52"/>
                </a:solidFill>
              </a:rPr>
              <a:t>reconstruction</a:t>
            </a:r>
            <a:endParaRPr lang="de-DE" dirty="0">
              <a:solidFill>
                <a:srgbClr val="1C3F52"/>
              </a:solidFill>
            </a:endParaRPr>
          </a:p>
          <a:p>
            <a:endParaRPr lang="de-DE" dirty="0">
              <a:solidFill>
                <a:srgbClr val="1C3F52"/>
              </a:solidFill>
              <a:latin typeface="+mn-lt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CDAE131-4D90-4C93-BA06-6DE922B11A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6209F03-70C9-4760-BCE3-39DF4609D022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D3464C2-6B57-4F13-8A04-0225B4B773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BF55E5F-2778-4A6A-B534-EAB25B7284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Grafik 8" descr="Häkchen">
            <a:extLst>
              <a:ext uri="{FF2B5EF4-FFF2-40B4-BE49-F238E27FC236}">
                <a16:creationId xmlns:a16="http://schemas.microsoft.com/office/drawing/2014/main" id="{CBDEE5DC-3088-4A1F-94C6-1CEF48F3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855" y="2291193"/>
            <a:ext cx="123111" cy="123111"/>
          </a:xfrm>
          <a:prstGeom prst="rect">
            <a:avLst/>
          </a:prstGeom>
        </p:spPr>
      </p:pic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3F9FB72F-3C23-41A7-B46E-A0FB491F2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8036" y="2276764"/>
            <a:ext cx="123111" cy="123111"/>
          </a:xfrm>
          <a:prstGeom prst="rect">
            <a:avLst/>
          </a:prstGeom>
        </p:spPr>
      </p:pic>
      <p:pic>
        <p:nvPicPr>
          <p:cNvPr id="11" name="Grafik 10" descr="Häkchen">
            <a:extLst>
              <a:ext uri="{FF2B5EF4-FFF2-40B4-BE49-F238E27FC236}">
                <a16:creationId xmlns:a16="http://schemas.microsoft.com/office/drawing/2014/main" id="{A2609894-EC91-46F5-BF6B-268B4DCC3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8036" y="2737773"/>
            <a:ext cx="123111" cy="123111"/>
          </a:xfrm>
          <a:prstGeom prst="rect">
            <a:avLst/>
          </a:prstGeom>
        </p:spPr>
      </p:pic>
      <p:pic>
        <p:nvPicPr>
          <p:cNvPr id="12" name="Grafik 11" descr="Schließen">
            <a:extLst>
              <a:ext uri="{FF2B5EF4-FFF2-40B4-BE49-F238E27FC236}">
                <a16:creationId xmlns:a16="http://schemas.microsoft.com/office/drawing/2014/main" id="{558DBE21-173F-4124-9A79-D9CD87184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8036" y="3209375"/>
            <a:ext cx="128572" cy="128572"/>
          </a:xfrm>
          <a:prstGeom prst="rect">
            <a:avLst/>
          </a:prstGeom>
        </p:spPr>
      </p:pic>
      <p:pic>
        <p:nvPicPr>
          <p:cNvPr id="14" name="Grafik 13" descr="Schließen">
            <a:extLst>
              <a:ext uri="{FF2B5EF4-FFF2-40B4-BE49-F238E27FC236}">
                <a16:creationId xmlns:a16="http://schemas.microsoft.com/office/drawing/2014/main" id="{E944EA95-C28E-4CE7-AA8C-0B815801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394" y="2779863"/>
            <a:ext cx="128572" cy="128572"/>
          </a:xfrm>
          <a:prstGeom prst="rect">
            <a:avLst/>
          </a:prstGeom>
        </p:spPr>
      </p:pic>
      <p:pic>
        <p:nvPicPr>
          <p:cNvPr id="15" name="Grafik 14" descr="Schließen">
            <a:extLst>
              <a:ext uri="{FF2B5EF4-FFF2-40B4-BE49-F238E27FC236}">
                <a16:creationId xmlns:a16="http://schemas.microsoft.com/office/drawing/2014/main" id="{7DEBA217-8CA1-4A8F-9209-3D96D8B2D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394" y="3249121"/>
            <a:ext cx="128572" cy="128572"/>
          </a:xfrm>
          <a:prstGeom prst="rect">
            <a:avLst/>
          </a:prstGeom>
        </p:spPr>
      </p:pic>
      <p:graphicFrame>
        <p:nvGraphicFramePr>
          <p:cNvPr id="24" name="Tabelle 23">
            <a:extLst>
              <a:ext uri="{FF2B5EF4-FFF2-40B4-BE49-F238E27FC236}">
                <a16:creationId xmlns:a16="http://schemas.microsoft.com/office/drawing/2014/main" id="{240D1F42-8EC7-41DD-8E81-225D5F6D8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325074"/>
              </p:ext>
            </p:extLst>
          </p:nvPr>
        </p:nvGraphicFramePr>
        <p:xfrm>
          <a:off x="3896388" y="2216520"/>
          <a:ext cx="4037997" cy="117530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30129">
                  <a:extLst>
                    <a:ext uri="{9D8B030D-6E8A-4147-A177-3AD203B41FA5}">
                      <a16:colId xmlns:a16="http://schemas.microsoft.com/office/drawing/2014/main" val="2311298559"/>
                    </a:ext>
                  </a:extLst>
                </a:gridCol>
                <a:gridCol w="1238514">
                  <a:extLst>
                    <a:ext uri="{9D8B030D-6E8A-4147-A177-3AD203B41FA5}">
                      <a16:colId xmlns:a16="http://schemas.microsoft.com/office/drawing/2014/main" val="3744191995"/>
                    </a:ext>
                  </a:extLst>
                </a:gridCol>
                <a:gridCol w="1769354">
                  <a:extLst>
                    <a:ext uri="{9D8B030D-6E8A-4147-A177-3AD203B41FA5}">
                      <a16:colId xmlns:a16="http://schemas.microsoft.com/office/drawing/2014/main" val="949953473"/>
                    </a:ext>
                  </a:extLst>
                </a:gridCol>
              </a:tblGrid>
              <a:tr h="44378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View-Synthesis</a:t>
                      </a:r>
                      <a:endParaRPr lang="de-DE" sz="1200" b="0" dirty="0">
                        <a:latin typeface="+mn-lt"/>
                      </a:endParaRPr>
                    </a:p>
                  </a:txBody>
                  <a:tcP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Surface Reconstruction</a:t>
                      </a:r>
                      <a:endParaRPr lang="de-DE" sz="1200" b="0" dirty="0">
                        <a:latin typeface="+mn-lt"/>
                      </a:endParaRPr>
                    </a:p>
                  </a:txBody>
                  <a:tcPr>
                    <a:solidFill>
                      <a:srgbClr val="E5E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02616"/>
                  </a:ext>
                </a:extLst>
              </a:tr>
              <a:tr h="280284">
                <a:tc>
                  <a:txBody>
                    <a:bodyPr/>
                    <a:lstStyle/>
                    <a:p>
                      <a:r>
                        <a:rPr lang="de-DE" sz="1200" dirty="0"/>
                        <a:t>Static</a:t>
                      </a:r>
                    </a:p>
                  </a:txBody>
                  <a:tcP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5E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32280"/>
                  </a:ext>
                </a:extLst>
              </a:tr>
              <a:tr h="280284">
                <a:tc>
                  <a:txBody>
                    <a:bodyPr/>
                    <a:lstStyle/>
                    <a:p>
                      <a:r>
                        <a:rPr lang="de-DE" sz="1200" dirty="0"/>
                        <a:t>Dynamic</a:t>
                      </a:r>
                    </a:p>
                  </a:txBody>
                  <a:tcP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E5E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982542"/>
                  </a:ext>
                </a:extLst>
              </a:tr>
            </a:tbl>
          </a:graphicData>
        </a:graphic>
      </p:graphicFrame>
      <p:pic>
        <p:nvPicPr>
          <p:cNvPr id="25" name="Grafik 24" descr="Häkchen">
            <a:extLst>
              <a:ext uri="{FF2B5EF4-FFF2-40B4-BE49-F238E27FC236}">
                <a16:creationId xmlns:a16="http://schemas.microsoft.com/office/drawing/2014/main" id="{684CAFEF-591C-4960-92B8-B7450C432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5988" y="3082172"/>
            <a:ext cx="218734" cy="218734"/>
          </a:xfrm>
          <a:prstGeom prst="rect">
            <a:avLst/>
          </a:prstGeom>
        </p:spPr>
      </p:pic>
      <p:pic>
        <p:nvPicPr>
          <p:cNvPr id="26" name="Grafik 25" descr="Schließen">
            <a:extLst>
              <a:ext uri="{FF2B5EF4-FFF2-40B4-BE49-F238E27FC236}">
                <a16:creationId xmlns:a16="http://schemas.microsoft.com/office/drawing/2014/main" id="{577BA46C-BE54-4EF2-A131-4B762D462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9068" y="3082172"/>
            <a:ext cx="218734" cy="218734"/>
          </a:xfrm>
          <a:prstGeom prst="rect">
            <a:avLst/>
          </a:prstGeom>
        </p:spPr>
      </p:pic>
      <p:pic>
        <p:nvPicPr>
          <p:cNvPr id="27" name="Grafik 26" descr="Häkchen">
            <a:extLst>
              <a:ext uri="{FF2B5EF4-FFF2-40B4-BE49-F238E27FC236}">
                <a16:creationId xmlns:a16="http://schemas.microsoft.com/office/drawing/2014/main" id="{0516CE00-FA63-4A11-ACAC-C35324293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7012" y="2733307"/>
            <a:ext cx="218734" cy="218734"/>
          </a:xfrm>
          <a:prstGeom prst="rect">
            <a:avLst/>
          </a:prstGeom>
        </p:spPr>
      </p:pic>
      <p:pic>
        <p:nvPicPr>
          <p:cNvPr id="28" name="Grafik 27" descr="Häkchen">
            <a:extLst>
              <a:ext uri="{FF2B5EF4-FFF2-40B4-BE49-F238E27FC236}">
                <a16:creationId xmlns:a16="http://schemas.microsoft.com/office/drawing/2014/main" id="{E0D44240-085B-4A7F-A172-77E402512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7728" y="2733307"/>
            <a:ext cx="218734" cy="218734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4FA05A7-D4B0-41C9-83A6-BF45410594F8}"/>
              </a:ext>
            </a:extLst>
          </p:cNvPr>
          <p:cNvSpPr txBox="1"/>
          <p:nvPr/>
        </p:nvSpPr>
        <p:spPr>
          <a:xfrm>
            <a:off x="2395103" y="4662826"/>
            <a:ext cx="7040566" cy="494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en-US" sz="1400" dirty="0">
                <a:solidFill>
                  <a:srgbClr val="FFFFFF"/>
                </a:solidFill>
              </a:rPr>
              <a:t>Can we fill this gap while maintaining 3DGS efficiency </a:t>
            </a:r>
          </a:p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en-US" sz="1400" i="1" dirty="0">
                <a:solidFill>
                  <a:srgbClr val="FFFFFF"/>
                </a:solidFill>
              </a:rPr>
              <a:t>AND</a:t>
            </a:r>
            <a:r>
              <a:rPr lang="en-US" sz="1400" dirty="0">
                <a:solidFill>
                  <a:srgbClr val="FFFFFF"/>
                </a:solidFill>
              </a:rPr>
              <a:t> achieving better reconstruction quality than </a:t>
            </a:r>
            <a:r>
              <a:rPr lang="en-US" sz="1400" dirty="0" err="1">
                <a:solidFill>
                  <a:srgbClr val="FFFFFF"/>
                </a:solidFill>
              </a:rPr>
              <a:t>NeRF</a:t>
            </a:r>
            <a:r>
              <a:rPr lang="en-US" sz="1400" dirty="0">
                <a:solidFill>
                  <a:srgbClr val="FFFFFF"/>
                </a:solidFill>
              </a:rPr>
              <a:t> based methods?</a:t>
            </a: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25 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uiExpand="1" build="p"/>
      <p:bldP spid="5" grpId="0" uiExpand="1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69377-360C-4465-A490-11EFF73D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/>
              <a:t>Related Works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EF5BE2-6E34-438F-A0BD-0DC8F5235C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8933"/>
          </a:xfrm>
        </p:spPr>
        <p:txBody>
          <a:bodyPr/>
          <a:lstStyle/>
          <a:p>
            <a:r>
              <a:rPr lang="de-DE" dirty="0"/>
              <a:t>Capabilities and </a:t>
            </a:r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B9023D8-EF21-4AAE-BC6E-922B0D84A5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6209F03-70C9-4760-BCE3-39DF4609D022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AE5315-4343-411D-AD15-7AA96B0775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 dirty="0"/>
              <a:t>© Fraunhofer HHI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5E0244-0AD0-4738-854F-024E3856964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5</a:t>
            </a:fld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650F275-D0B2-436E-BFCF-E66E31722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097738"/>
              </p:ext>
            </p:extLst>
          </p:nvPr>
        </p:nvGraphicFramePr>
        <p:xfrm>
          <a:off x="1309947" y="2138675"/>
          <a:ext cx="8966790" cy="2193663"/>
        </p:xfrm>
        <a:graphic>
          <a:graphicData uri="http://schemas.openxmlformats.org/drawingml/2006/table">
            <a:tbl>
              <a:tblPr firstRow="1">
                <a:tableStyleId>{0505E3EF-67EA-436B-97B2-0124C06EBD24}</a:tableStyleId>
              </a:tblPr>
              <a:tblGrid>
                <a:gridCol w="2708284">
                  <a:extLst>
                    <a:ext uri="{9D8B030D-6E8A-4147-A177-3AD203B41FA5}">
                      <a16:colId xmlns:a16="http://schemas.microsoft.com/office/drawing/2014/main" val="2472183084"/>
                    </a:ext>
                  </a:extLst>
                </a:gridCol>
                <a:gridCol w="1090872">
                  <a:extLst>
                    <a:ext uri="{9D8B030D-6E8A-4147-A177-3AD203B41FA5}">
                      <a16:colId xmlns:a16="http://schemas.microsoft.com/office/drawing/2014/main" val="661017834"/>
                    </a:ext>
                  </a:extLst>
                </a:gridCol>
                <a:gridCol w="1630444">
                  <a:extLst>
                    <a:ext uri="{9D8B030D-6E8A-4147-A177-3AD203B41FA5}">
                      <a16:colId xmlns:a16="http://schemas.microsoft.com/office/drawing/2014/main" val="2426038083"/>
                    </a:ext>
                  </a:extLst>
                </a:gridCol>
                <a:gridCol w="1243360">
                  <a:extLst>
                    <a:ext uri="{9D8B030D-6E8A-4147-A177-3AD203B41FA5}">
                      <a16:colId xmlns:a16="http://schemas.microsoft.com/office/drawing/2014/main" val="2430036446"/>
                    </a:ext>
                  </a:extLst>
                </a:gridCol>
                <a:gridCol w="2293830">
                  <a:extLst>
                    <a:ext uri="{9D8B030D-6E8A-4147-A177-3AD203B41FA5}">
                      <a16:colId xmlns:a16="http://schemas.microsoft.com/office/drawing/2014/main" val="1338988424"/>
                    </a:ext>
                  </a:extLst>
                </a:gridCol>
              </a:tblGrid>
              <a:tr h="550575">
                <a:tc>
                  <a:txBody>
                    <a:bodyPr/>
                    <a:lstStyle/>
                    <a:p>
                      <a:endParaRPr lang="de-DE" sz="1600" b="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99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99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rgbClr val="1C3F52"/>
                          </a:solidFill>
                        </a:rPr>
                        <a:t>4K4D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9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DE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rgbClr val="1C3F52"/>
                          </a:solidFill>
                        </a:rPr>
                        <a:t>4DGS / STG</a:t>
                      </a:r>
                    </a:p>
                  </a:txBody>
                  <a:tcPr anchor="ctr">
                    <a:solidFill>
                      <a:srgbClr val="CCDE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>
                          <a:solidFill>
                            <a:srgbClr val="1C3F52"/>
                          </a:solidFill>
                        </a:rPr>
                        <a:t>NeuS2</a:t>
                      </a:r>
                    </a:p>
                  </a:txBody>
                  <a:tcPr anchor="ctr">
                    <a:solidFill>
                      <a:srgbClr val="CCDE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err="1">
                          <a:solidFill>
                            <a:srgbClr val="1C3F52"/>
                          </a:solidFill>
                        </a:rPr>
                        <a:t>Proposed</a:t>
                      </a:r>
                      <a:r>
                        <a:rPr lang="de-DE" sz="1600" b="1" dirty="0">
                          <a:solidFill>
                            <a:srgbClr val="1C3F52"/>
                          </a:solidFill>
                        </a:rPr>
                        <a:t> Method</a:t>
                      </a:r>
                    </a:p>
                  </a:txBody>
                  <a:tcPr anchor="ctr">
                    <a:solidFill>
                      <a:srgbClr val="CC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255"/>
                  </a:ext>
                </a:extLst>
              </a:tr>
              <a:tr h="547696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1C3F52"/>
                          </a:solidFill>
                        </a:rPr>
                        <a:t>Photo-realistic</a:t>
                      </a:r>
                      <a:r>
                        <a:rPr lang="de-DE" sz="1600" dirty="0">
                          <a:solidFill>
                            <a:srgbClr val="1C3F52"/>
                          </a:solidFill>
                        </a:rPr>
                        <a:t> Rendering</a:t>
                      </a:r>
                      <a:endParaRPr lang="de-DE" sz="1600" b="0" dirty="0">
                        <a:solidFill>
                          <a:srgbClr val="1C3F52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99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112931"/>
                  </a:ext>
                </a:extLst>
              </a:tr>
              <a:tr h="547696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1C3F52"/>
                          </a:solidFill>
                        </a:rPr>
                        <a:t>Fast Training</a:t>
                      </a:r>
                      <a:endParaRPr lang="de-DE" sz="1600" b="0" dirty="0">
                        <a:solidFill>
                          <a:srgbClr val="1C3F52"/>
                        </a:solidFill>
                      </a:endParaRPr>
                    </a:p>
                  </a:txBody>
                  <a:tcPr anchor="ctr"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26443"/>
                  </a:ext>
                </a:extLst>
              </a:tr>
              <a:tr h="547696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1C3F52"/>
                          </a:solidFill>
                        </a:rPr>
                        <a:t>High Quality Surface</a:t>
                      </a:r>
                      <a:endParaRPr lang="de-DE" sz="1600" b="0" dirty="0">
                        <a:solidFill>
                          <a:srgbClr val="1C3F52"/>
                        </a:solidFill>
                      </a:endParaRPr>
                    </a:p>
                  </a:txBody>
                  <a:tcPr anchor="ctr"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54998"/>
                  </a:ext>
                </a:extLst>
              </a:tr>
            </a:tbl>
          </a:graphicData>
        </a:graphic>
      </p:graphicFrame>
      <p:pic>
        <p:nvPicPr>
          <p:cNvPr id="27" name="Grafik 26" descr="Schließen">
            <a:extLst>
              <a:ext uri="{FF2B5EF4-FFF2-40B4-BE49-F238E27FC236}">
                <a16:creationId xmlns:a16="http://schemas.microsoft.com/office/drawing/2014/main" id="{31C54813-FA1C-4392-AD65-3861B0174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317" y="3385987"/>
            <a:ext cx="275840" cy="275840"/>
          </a:xfrm>
          <a:prstGeom prst="rect">
            <a:avLst/>
          </a:prstGeom>
        </p:spPr>
      </p:pic>
      <p:pic>
        <p:nvPicPr>
          <p:cNvPr id="29" name="Grafik 28" descr="Schließen">
            <a:extLst>
              <a:ext uri="{FF2B5EF4-FFF2-40B4-BE49-F238E27FC236}">
                <a16:creationId xmlns:a16="http://schemas.microsoft.com/office/drawing/2014/main" id="{3B15973C-FF5D-4FC4-BE19-33FA47EC3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317" y="3952602"/>
            <a:ext cx="275840" cy="275840"/>
          </a:xfrm>
          <a:prstGeom prst="rect">
            <a:avLst/>
          </a:prstGeom>
        </p:spPr>
      </p:pic>
      <p:pic>
        <p:nvPicPr>
          <p:cNvPr id="30" name="Grafik 29" descr="Schließen">
            <a:extLst>
              <a:ext uri="{FF2B5EF4-FFF2-40B4-BE49-F238E27FC236}">
                <a16:creationId xmlns:a16="http://schemas.microsoft.com/office/drawing/2014/main" id="{A6D610CC-8C3F-464C-AAD0-AA64028AD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1782" y="3952602"/>
            <a:ext cx="275840" cy="275840"/>
          </a:xfrm>
          <a:prstGeom prst="rect">
            <a:avLst/>
          </a:prstGeom>
        </p:spPr>
      </p:pic>
      <p:pic>
        <p:nvPicPr>
          <p:cNvPr id="31" name="Grafik 30" descr="Häkchen">
            <a:extLst>
              <a:ext uri="{FF2B5EF4-FFF2-40B4-BE49-F238E27FC236}">
                <a16:creationId xmlns:a16="http://schemas.microsoft.com/office/drawing/2014/main" id="{70C5D844-269A-4CEB-B993-9523ADFA8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9791" y="3385987"/>
            <a:ext cx="263656" cy="263656"/>
          </a:xfrm>
          <a:prstGeom prst="rect">
            <a:avLst/>
          </a:prstGeom>
        </p:spPr>
      </p:pic>
      <p:pic>
        <p:nvPicPr>
          <p:cNvPr id="32" name="Grafik 31" descr="Häkchen">
            <a:extLst>
              <a:ext uri="{FF2B5EF4-FFF2-40B4-BE49-F238E27FC236}">
                <a16:creationId xmlns:a16="http://schemas.microsoft.com/office/drawing/2014/main" id="{3D410B44-471B-4375-BFBF-72058C155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9791" y="2819356"/>
            <a:ext cx="263656" cy="263656"/>
          </a:xfrm>
          <a:prstGeom prst="rect">
            <a:avLst/>
          </a:prstGeom>
        </p:spPr>
      </p:pic>
      <p:pic>
        <p:nvPicPr>
          <p:cNvPr id="33" name="Grafik 32" descr="Häkchen">
            <a:extLst>
              <a:ext uri="{FF2B5EF4-FFF2-40B4-BE49-F238E27FC236}">
                <a16:creationId xmlns:a16="http://schemas.microsoft.com/office/drawing/2014/main" id="{CDAB66BC-E0D1-488A-A165-B6B039330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6442" y="2816016"/>
            <a:ext cx="263656" cy="263656"/>
          </a:xfrm>
          <a:prstGeom prst="rect">
            <a:avLst/>
          </a:prstGeom>
        </p:spPr>
      </p:pic>
      <p:pic>
        <p:nvPicPr>
          <p:cNvPr id="34" name="Grafik 33" descr="Häkchen">
            <a:extLst>
              <a:ext uri="{FF2B5EF4-FFF2-40B4-BE49-F238E27FC236}">
                <a16:creationId xmlns:a16="http://schemas.microsoft.com/office/drawing/2014/main" id="{2D67693B-4C37-43B7-B152-C7A34EF23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6442" y="3398171"/>
            <a:ext cx="263656" cy="263656"/>
          </a:xfrm>
          <a:prstGeom prst="rect">
            <a:avLst/>
          </a:prstGeom>
        </p:spPr>
      </p:pic>
      <p:pic>
        <p:nvPicPr>
          <p:cNvPr id="35" name="Grafik 34" descr="Häkchen">
            <a:extLst>
              <a:ext uri="{FF2B5EF4-FFF2-40B4-BE49-F238E27FC236}">
                <a16:creationId xmlns:a16="http://schemas.microsoft.com/office/drawing/2014/main" id="{D549F665-8697-4458-8331-D8D872EB9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6442" y="3964786"/>
            <a:ext cx="263656" cy="263656"/>
          </a:xfrm>
          <a:prstGeom prst="rect">
            <a:avLst/>
          </a:prstGeom>
        </p:spPr>
      </p:pic>
      <p:pic>
        <p:nvPicPr>
          <p:cNvPr id="36" name="Grafik 35" descr="Häkchen">
            <a:extLst>
              <a:ext uri="{FF2B5EF4-FFF2-40B4-BE49-F238E27FC236}">
                <a16:creationId xmlns:a16="http://schemas.microsoft.com/office/drawing/2014/main" id="{CAFAF13E-0500-446F-B8B0-50067AFA0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7874" y="3398198"/>
            <a:ext cx="263656" cy="263656"/>
          </a:xfrm>
          <a:prstGeom prst="rect">
            <a:avLst/>
          </a:prstGeom>
        </p:spPr>
      </p:pic>
      <p:pic>
        <p:nvPicPr>
          <p:cNvPr id="37" name="Grafik 36" descr="Häkchen">
            <a:extLst>
              <a:ext uri="{FF2B5EF4-FFF2-40B4-BE49-F238E27FC236}">
                <a16:creationId xmlns:a16="http://schemas.microsoft.com/office/drawing/2014/main" id="{D6BA8CB2-8EFF-4E38-A73F-340CF982E6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6501" y="2816016"/>
            <a:ext cx="263656" cy="263656"/>
          </a:xfrm>
          <a:prstGeom prst="rect">
            <a:avLst/>
          </a:prstGeom>
        </p:spPr>
      </p:pic>
      <p:pic>
        <p:nvPicPr>
          <p:cNvPr id="38" name="Grafik 37" descr="Häkchen">
            <a:extLst>
              <a:ext uri="{FF2B5EF4-FFF2-40B4-BE49-F238E27FC236}">
                <a16:creationId xmlns:a16="http://schemas.microsoft.com/office/drawing/2014/main" id="{97513142-E770-430B-924D-6A5760350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376" y="3964786"/>
            <a:ext cx="263656" cy="263656"/>
          </a:xfrm>
          <a:prstGeom prst="rect">
            <a:avLst/>
          </a:prstGeom>
        </p:spPr>
      </p:pic>
      <p:pic>
        <p:nvPicPr>
          <p:cNvPr id="39" name="Grafik 38" descr="Häkchen">
            <a:extLst>
              <a:ext uri="{FF2B5EF4-FFF2-40B4-BE49-F238E27FC236}">
                <a16:creationId xmlns:a16="http://schemas.microsoft.com/office/drawing/2014/main" id="{4555DC8A-244C-44C7-9C19-468C33FF4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4019" y="2843794"/>
            <a:ext cx="263656" cy="2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5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6D27D-8E1C-467E-8CF6-BC21AF70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Proposed</a:t>
            </a:r>
            <a:r>
              <a:rPr lang="de-DE" dirty="0"/>
              <a:t> Method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A326CF-C392-43E6-B86F-354CA2F626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75EE46-33EA-4A7C-9D5C-77BE85FDD4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4B6B15-3447-43E9-8C1B-4165B557EB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3B6C4C-AF52-4C5D-B42F-8CAFCE2D26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7E875D-A4AC-41FC-8DCA-C26462DABE74}"/>
              </a:ext>
            </a:extLst>
          </p:cNvPr>
          <p:cNvSpPr/>
          <p:nvPr/>
        </p:nvSpPr>
        <p:spPr>
          <a:xfrm>
            <a:off x="7429850" y="2229333"/>
            <a:ext cx="1644242" cy="939567"/>
          </a:xfrm>
          <a:prstGeom prst="roundRect">
            <a:avLst/>
          </a:prstGeom>
          <a:solidFill>
            <a:srgbClr val="179C7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 err="1">
                <a:solidFill>
                  <a:schemeClr val="bg1"/>
                </a:solidFill>
              </a:rPr>
              <a:t>Spacetime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Gaussians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2E2106F-6EF4-43C1-8904-1C9787CD0ABB}"/>
              </a:ext>
            </a:extLst>
          </p:cNvPr>
          <p:cNvSpPr txBox="1"/>
          <p:nvPr/>
        </p:nvSpPr>
        <p:spPr>
          <a:xfrm>
            <a:off x="7106874" y="1617224"/>
            <a:ext cx="2290194" cy="49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i="1" dirty="0"/>
              <a:t>Dynamic</a:t>
            </a:r>
            <a:r>
              <a:rPr lang="de-DE" sz="1400" dirty="0"/>
              <a:t> </a:t>
            </a:r>
          </a:p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View-Synthesis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5ECCCE7-19FE-4B62-9896-F0A58C2384FC}"/>
              </a:ext>
            </a:extLst>
          </p:cNvPr>
          <p:cNvSpPr/>
          <p:nvPr/>
        </p:nvSpPr>
        <p:spPr>
          <a:xfrm>
            <a:off x="2807316" y="2229334"/>
            <a:ext cx="1644242" cy="939567"/>
          </a:xfrm>
          <a:prstGeom prst="roundRect">
            <a:avLst/>
          </a:prstGeom>
          <a:solidFill>
            <a:srgbClr val="B2D23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 err="1">
                <a:solidFill>
                  <a:schemeClr val="bg1"/>
                </a:solidFill>
              </a:rPr>
              <a:t>Gaussian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Surfels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0116F6-5E9B-433F-9BB7-9CE3C1DCCBBC}"/>
              </a:ext>
            </a:extLst>
          </p:cNvPr>
          <p:cNvSpPr txBox="1"/>
          <p:nvPr/>
        </p:nvSpPr>
        <p:spPr>
          <a:xfrm>
            <a:off x="2484340" y="1617224"/>
            <a:ext cx="2290194" cy="49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i="1" dirty="0"/>
              <a:t>Static</a:t>
            </a:r>
            <a:r>
              <a:rPr lang="de-DE" sz="1400" dirty="0"/>
              <a:t> </a:t>
            </a:r>
          </a:p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Surface Reconstruction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DDFBA1D-64FC-4B74-8BDC-11E76B5033E4}"/>
              </a:ext>
            </a:extLst>
          </p:cNvPr>
          <p:cNvSpPr/>
          <p:nvPr/>
        </p:nvSpPr>
        <p:spPr>
          <a:xfrm>
            <a:off x="5131819" y="3917659"/>
            <a:ext cx="1644242" cy="939567"/>
          </a:xfrm>
          <a:prstGeom prst="roundRect">
            <a:avLst/>
          </a:prstGeom>
          <a:solidFill>
            <a:srgbClr val="00859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b="1" dirty="0" err="1">
                <a:solidFill>
                  <a:schemeClr val="bg1"/>
                </a:solidFill>
              </a:rPr>
              <a:t>Spacetime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Surfels</a:t>
            </a:r>
            <a:endParaRPr lang="de-DE" sz="1400" b="1" dirty="0">
              <a:solidFill>
                <a:schemeClr val="bg1"/>
              </a:solidFill>
            </a:endParaRP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06F78E7B-5046-4A42-8628-28ECDD185E9E}"/>
              </a:ext>
            </a:extLst>
          </p:cNvPr>
          <p:cNvCxnSpPr>
            <a:cxnSpLocks/>
            <a:stCxn id="10" idx="2"/>
            <a:endCxn id="8" idx="2"/>
          </p:cNvCxnSpPr>
          <p:nvPr/>
        </p:nvCxnSpPr>
        <p:spPr>
          <a:xfrm rot="5400000" flipH="1" flipV="1">
            <a:off x="5940703" y="857634"/>
            <a:ext cx="1" cy="4622534"/>
          </a:xfrm>
          <a:prstGeom prst="bentConnector3">
            <a:avLst>
              <a:gd name="adj1" fmla="val -22860000000"/>
            </a:avLst>
          </a:prstGeom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27417D8-0FD5-4D3A-90D4-E8EE6215FB50}"/>
              </a:ext>
            </a:extLst>
          </p:cNvPr>
          <p:cNvCxnSpPr>
            <a:cxnSpLocks/>
          </p:cNvCxnSpPr>
          <p:nvPr/>
        </p:nvCxnSpPr>
        <p:spPr>
          <a:xfrm>
            <a:off x="5932866" y="3403873"/>
            <a:ext cx="0" cy="513786"/>
          </a:xfrm>
          <a:prstGeom prst="straightConnector1">
            <a:avLst/>
          </a:prstGeom>
          <a:ln w="952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0319B545-909A-4660-A49A-1D582677F8AF}"/>
              </a:ext>
            </a:extLst>
          </p:cNvPr>
          <p:cNvSpPr txBox="1"/>
          <p:nvPr/>
        </p:nvSpPr>
        <p:spPr>
          <a:xfrm>
            <a:off x="4816680" y="4920895"/>
            <a:ext cx="2290194" cy="49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i="1" dirty="0"/>
              <a:t>Dynamic</a:t>
            </a:r>
            <a:r>
              <a:rPr lang="de-DE" sz="1400" dirty="0"/>
              <a:t> </a:t>
            </a:r>
          </a:p>
          <a:p>
            <a:pPr algn="ctr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Surface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9236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DB05B-2662-4778-A672-34BA208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CB13ED-455F-4207-B260-462212E77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 Architecture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70AB6F-7589-47CC-A971-0F844CDE41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71D981-8DE1-446D-9F73-7660A8F9C8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84CAA8-796D-49C5-ADF1-7E3D84920D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6FBDD2-AB0D-494B-9731-7FDE83712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3" y="1479987"/>
            <a:ext cx="8341894" cy="441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790D6-CC3B-4D2C-9013-591E7427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64657C-1A9D-4C62-92BA-29B87AB99B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3876F085-7EE4-4DD1-B4D5-37CA3990C2F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78199" y="1703388"/>
                <a:ext cx="11233150" cy="255198"/>
              </a:xfrm>
            </p:spPr>
            <p:txBody>
              <a:bodyPr/>
              <a:lstStyle/>
              <a:p>
                <a:r>
                  <a:rPr lang="de-DE" dirty="0">
                    <a:solidFill>
                      <a:srgbClr val="1C3F52"/>
                    </a:solidFill>
                    <a:latin typeface="+mn-lt"/>
                  </a:rPr>
                  <a:t>A </a:t>
                </a:r>
                <a:r>
                  <a:rPr lang="de-DE" dirty="0" err="1">
                    <a:solidFill>
                      <a:srgbClr val="1C3F52"/>
                    </a:solidFill>
                    <a:latin typeface="+mn-lt"/>
                  </a:rPr>
                  <a:t>Spacetime</a:t>
                </a:r>
                <a:r>
                  <a:rPr lang="de-DE" dirty="0">
                    <a:solidFill>
                      <a:srgbClr val="1C3F52"/>
                    </a:solidFill>
                    <a:latin typeface="+mn-lt"/>
                  </a:rPr>
                  <a:t> </a:t>
                </a:r>
                <a:r>
                  <a:rPr lang="de-DE" dirty="0" err="1">
                    <a:solidFill>
                      <a:srgbClr val="1C3F52"/>
                    </a:solidFill>
                    <a:latin typeface="+mn-lt"/>
                  </a:rPr>
                  <a:t>Surfel</a:t>
                </a:r>
                <a:r>
                  <a:rPr lang="de-DE" dirty="0">
                    <a:solidFill>
                      <a:srgbClr val="1C3F52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dirty="0">
                    <a:solidFill>
                      <a:srgbClr val="1C3F52"/>
                    </a:solidFill>
                    <a:latin typeface="+mn-lt"/>
                  </a:rPr>
                  <a:t> </a:t>
                </a:r>
                <a:r>
                  <a:rPr lang="de-DE" dirty="0" err="1">
                    <a:solidFill>
                      <a:srgbClr val="1C3F52"/>
                    </a:solidFill>
                    <a:latin typeface="+mn-lt"/>
                  </a:rPr>
                  <a:t>is</a:t>
                </a:r>
                <a:r>
                  <a:rPr lang="de-DE" dirty="0">
                    <a:solidFill>
                      <a:srgbClr val="1C3F52"/>
                    </a:solidFill>
                    <a:latin typeface="+mn-lt"/>
                  </a:rPr>
                  <a:t> </a:t>
                </a:r>
                <a:r>
                  <a:rPr lang="de-DE" dirty="0" err="1">
                    <a:solidFill>
                      <a:srgbClr val="1C3F52"/>
                    </a:solidFill>
                    <a:latin typeface="+mn-lt"/>
                  </a:rPr>
                  <a:t>characterized</a:t>
                </a:r>
                <a:r>
                  <a:rPr lang="de-DE" dirty="0">
                    <a:solidFill>
                      <a:srgbClr val="1C3F52"/>
                    </a:solidFill>
                    <a:latin typeface="+mn-lt"/>
                  </a:rPr>
                  <a:t> </a:t>
                </a:r>
                <a:r>
                  <a:rPr lang="de-DE" dirty="0" err="1">
                    <a:solidFill>
                      <a:srgbClr val="1C3F52"/>
                    </a:solidFill>
                    <a:latin typeface="+mn-lt"/>
                  </a:rPr>
                  <a:t>by</a:t>
                </a:r>
                <a:r>
                  <a:rPr lang="de-DE" dirty="0">
                    <a:solidFill>
                      <a:srgbClr val="1C3F52"/>
                    </a:solidFill>
                    <a:latin typeface="+mn-lt"/>
                  </a:rPr>
                  <a:t> </a:t>
                </a:r>
                <a:r>
                  <a:rPr lang="de-DE" dirty="0" err="1">
                    <a:solidFill>
                      <a:srgbClr val="1C3F52"/>
                    </a:solidFill>
                    <a:latin typeface="+mn-lt"/>
                  </a:rPr>
                  <a:t>the</a:t>
                </a:r>
                <a:r>
                  <a:rPr lang="de-DE" dirty="0">
                    <a:solidFill>
                      <a:srgbClr val="1C3F52"/>
                    </a:solidFill>
                    <a:latin typeface="+mn-lt"/>
                  </a:rPr>
                  <a:t> </a:t>
                </a:r>
                <a:r>
                  <a:rPr lang="de-DE" dirty="0" err="1">
                    <a:solidFill>
                      <a:srgbClr val="1C3F52"/>
                    </a:solidFill>
                    <a:latin typeface="+mn-lt"/>
                  </a:rPr>
                  <a:t>following</a:t>
                </a:r>
                <a:r>
                  <a:rPr lang="de-DE" dirty="0">
                    <a:solidFill>
                      <a:srgbClr val="1C3F52"/>
                    </a:solidFill>
                    <a:latin typeface="+mn-lt"/>
                  </a:rPr>
                  <a:t>:</a:t>
                </a:r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3876F085-7EE4-4DD1-B4D5-37CA3990C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78199" y="1703388"/>
                <a:ext cx="11233150" cy="255198"/>
              </a:xfrm>
              <a:blipFill>
                <a:blip r:embed="rId3"/>
                <a:stretch>
                  <a:fillRect l="-1085" t="-21429" b="-476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954A5C-B4A1-44C8-BE7C-1AB92D4EE69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E92156-C289-47A9-83AE-7AA3026B4F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25D27A-E120-4DBE-A9FB-F0F9F0E18C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EAC56A-3D35-43F1-BD8D-D8017C3A7DF6}"/>
                  </a:ext>
                </a:extLst>
              </p:cNvPr>
              <p:cNvSpPr txBox="1"/>
              <p:nvPr/>
            </p:nvSpPr>
            <p:spPr>
              <a:xfrm>
                <a:off x="774150" y="2115804"/>
                <a:ext cx="6505490" cy="2157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sz="1400" dirty="0">
                    <a:solidFill>
                      <a:srgbClr val="1C3F52"/>
                    </a:solidFill>
                  </a:rPr>
                  <a:t>Position:</a:t>
                </a:r>
                <a14:m>
                  <m:oMath xmlns:m="http://schemas.openxmlformats.org/officeDocument/2006/math">
                    <m:r>
                      <a:rPr lang="de-DE" sz="140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sz="1400" dirty="0">
                  <a:solidFill>
                    <a:srgbClr val="1C3F52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sz="1400" dirty="0">
                    <a:solidFill>
                      <a:srgbClr val="1C3F52"/>
                    </a:solidFill>
                  </a:rPr>
                  <a:t>Rotation</a:t>
                </a:r>
                <a14:m>
                  <m:oMath xmlns:m="http://schemas.openxmlformats.org/officeDocument/2006/math">
                    <m:r>
                      <a:rPr lang="de-DE" sz="1400" dirty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(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unit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quaternion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sz="1400" dirty="0" err="1">
                    <a:solidFill>
                      <a:srgbClr val="1C3F52"/>
                    </a:solidFill>
                  </a:rPr>
                  <a:t>Opacity</a:t>
                </a:r>
                <a:r>
                  <a:rPr lang="de-DE" sz="1400" dirty="0">
                    <a:solidFill>
                      <a:srgbClr val="1C3F5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de-DE" sz="140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endParaRPr lang="de-DE" sz="1400" dirty="0">
                  <a:solidFill>
                    <a:srgbClr val="1C3F52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sz="1400" dirty="0" err="1">
                    <a:solidFill>
                      <a:srgbClr val="1C3F52"/>
                    </a:solidFill>
                  </a:rPr>
                  <a:t>Scale</a:t>
                </a:r>
                <a:r>
                  <a:rPr lang="de-DE" sz="1400" dirty="0">
                    <a:solidFill>
                      <a:srgbClr val="1C3F52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(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constrained</a:t>
                </a:r>
                <a:r>
                  <a:rPr lang="de-DE" sz="1400" dirty="0">
                    <a:solidFill>
                      <a:srgbClr val="1C3F52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rgbClr val="1C3F5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, 0]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sz="1400" dirty="0">
                    <a:solidFill>
                      <a:srgbClr val="1C3F52"/>
                    </a:solidFill>
                  </a:rPr>
                  <a:t>Spherical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Harmonics</a:t>
                </a:r>
                <a14:m>
                  <m:oMath xmlns:m="http://schemas.openxmlformats.org/officeDocument/2006/math">
                    <m:r>
                      <a:rPr lang="de-DE" sz="140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0EAC56A-3D35-43F1-BD8D-D8017C3A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50" y="2115804"/>
                <a:ext cx="6505490" cy="2157129"/>
              </a:xfrm>
              <a:prstGeom prst="rect">
                <a:avLst/>
              </a:prstGeom>
              <a:blipFill>
                <a:blip r:embed="rId4"/>
                <a:stretch>
                  <a:fillRect l="-1593" b="-39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lipse 10">
            <a:extLst>
              <a:ext uri="{FF2B5EF4-FFF2-40B4-BE49-F238E27FC236}">
                <a16:creationId xmlns:a16="http://schemas.microsoft.com/office/drawing/2014/main" id="{C0A2BD3A-53D5-499A-8AFF-2F25B6B5C6B3}"/>
              </a:ext>
            </a:extLst>
          </p:cNvPr>
          <p:cNvSpPr/>
          <p:nvPr/>
        </p:nvSpPr>
        <p:spPr>
          <a:xfrm>
            <a:off x="7188199" y="2486511"/>
            <a:ext cx="2899833" cy="1718734"/>
          </a:xfrm>
          <a:prstGeom prst="ellipse">
            <a:avLst/>
          </a:prstGeom>
          <a:solidFill>
            <a:srgbClr val="CCDEE5"/>
          </a:solidFill>
          <a:ln w="9525">
            <a:noFill/>
          </a:ln>
          <a:effectLst>
            <a:softEdge rad="317500"/>
          </a:effectLst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10C96D2-9CFC-4FF3-AD10-C04189411E64}"/>
              </a:ext>
            </a:extLst>
          </p:cNvPr>
          <p:cNvCxnSpPr>
            <a:cxnSpLocks/>
          </p:cNvCxnSpPr>
          <p:nvPr/>
        </p:nvCxnSpPr>
        <p:spPr>
          <a:xfrm>
            <a:off x="8638115" y="3301428"/>
            <a:ext cx="797985" cy="6879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058C41D-6B6F-49CD-ADB2-29D2FCAA2EBB}"/>
              </a:ext>
            </a:extLst>
          </p:cNvPr>
          <p:cNvCxnSpPr>
            <a:cxnSpLocks/>
          </p:cNvCxnSpPr>
          <p:nvPr/>
        </p:nvCxnSpPr>
        <p:spPr>
          <a:xfrm flipV="1">
            <a:off x="8638115" y="2986045"/>
            <a:ext cx="311152" cy="3153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DE4DDB-8AA8-485D-8CAB-2EE92EB927E6}"/>
              </a:ext>
            </a:extLst>
          </p:cNvPr>
          <p:cNvCxnSpPr>
            <a:cxnSpLocks/>
          </p:cNvCxnSpPr>
          <p:nvPr/>
        </p:nvCxnSpPr>
        <p:spPr>
          <a:xfrm flipV="1">
            <a:off x="8638115" y="2674429"/>
            <a:ext cx="0" cy="6270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4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5C84B-5351-4016-BB56-3D7E5365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de-DE" dirty="0" err="1"/>
              <a:t>Spacetime</a:t>
            </a:r>
            <a:r>
              <a:rPr lang="de-DE" dirty="0"/>
              <a:t> </a:t>
            </a:r>
            <a:r>
              <a:rPr lang="de-DE" dirty="0" err="1"/>
              <a:t>Surfels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3BFF16-67B8-4000-AC9E-355DB954F5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Temporal </a:t>
            </a:r>
            <a:r>
              <a:rPr lang="de-DE" dirty="0" err="1"/>
              <a:t>Opacity</a:t>
            </a:r>
            <a:r>
              <a:rPr lang="de-DE" dirty="0"/>
              <a:t> Model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1C060F-4BE9-482A-841B-9E6EEBC6B2D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AF35FA-38CA-44EF-8E47-8E0282D5182B}" type="datetime1">
              <a:rPr lang="de-DE" noProof="0" smtClean="0"/>
              <a:t>21.08.2025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4D0E14-C941-4EAD-A7A5-B7CABE94259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HHI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E92B63-F4C0-4D5F-B450-A1B31B0402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E018DE9-9F46-4DCF-AB29-D0374A78F0E9}"/>
              </a:ext>
            </a:extLst>
          </p:cNvPr>
          <p:cNvSpPr txBox="1"/>
          <p:nvPr/>
        </p:nvSpPr>
        <p:spPr>
          <a:xfrm>
            <a:off x="711843" y="1727818"/>
            <a:ext cx="4413068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>
                <a:solidFill>
                  <a:srgbClr val="1C3F52"/>
                </a:solidFill>
              </a:rPr>
              <a:t>Opacity </a:t>
            </a:r>
            <a:r>
              <a:rPr lang="de-DE" sz="1400" dirty="0" err="1">
                <a:solidFill>
                  <a:srgbClr val="1C3F52"/>
                </a:solidFill>
              </a:rPr>
              <a:t>is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modeled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using</a:t>
            </a:r>
            <a:r>
              <a:rPr lang="de-DE" sz="1400" dirty="0">
                <a:solidFill>
                  <a:srgbClr val="1C3F52"/>
                </a:solidFill>
              </a:rPr>
              <a:t> a temporal radial </a:t>
            </a:r>
            <a:r>
              <a:rPr lang="de-DE" sz="1400" dirty="0" err="1">
                <a:solidFill>
                  <a:srgbClr val="1C3F52"/>
                </a:solidFill>
              </a:rPr>
              <a:t>basis</a:t>
            </a:r>
            <a:r>
              <a:rPr lang="de-DE" sz="1400" dirty="0">
                <a:solidFill>
                  <a:srgbClr val="1C3F52"/>
                </a:solidFill>
              </a:rPr>
              <a:t> </a:t>
            </a:r>
            <a:r>
              <a:rPr lang="de-DE" sz="1400" dirty="0" err="1">
                <a:solidFill>
                  <a:srgbClr val="1C3F52"/>
                </a:solidFill>
              </a:rPr>
              <a:t>function</a:t>
            </a:r>
            <a:r>
              <a:rPr lang="de-DE" sz="1400" dirty="0">
                <a:solidFill>
                  <a:srgbClr val="1C3F52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66F7F6E-CA38-4D28-99CB-AC8267B4A0AF}"/>
                  </a:ext>
                </a:extLst>
              </p:cNvPr>
              <p:cNvSpPr txBox="1"/>
              <p:nvPr/>
            </p:nvSpPr>
            <p:spPr>
              <a:xfrm>
                <a:off x="4617720" y="2340044"/>
                <a:ext cx="2956560" cy="256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40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400" i="1">
                                  <a:solidFill>
                                    <a:srgbClr val="1C3F5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sz="1400" i="1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66F7F6E-CA38-4D28-99CB-AC8267B4A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720" y="2340044"/>
                <a:ext cx="2956560" cy="25648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B269A57-C49E-4F85-BAB7-BC788880E5F5}"/>
                  </a:ext>
                </a:extLst>
              </p:cNvPr>
              <p:cNvSpPr txBox="1"/>
              <p:nvPr/>
            </p:nvSpPr>
            <p:spPr>
              <a:xfrm>
                <a:off x="711843" y="2984978"/>
                <a:ext cx="4130554" cy="2092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accent1"/>
                  </a:buClr>
                </a:pPr>
                <a:r>
                  <a:rPr lang="de-DE" sz="1400" dirty="0">
                    <a:solidFill>
                      <a:srgbClr val="1C3F52"/>
                    </a:solidFill>
                  </a:rPr>
                  <a:t>With: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∈[0,1]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base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opacity</a:t>
                </a:r>
                <a:r>
                  <a:rPr lang="de-DE" sz="1400" dirty="0">
                    <a:solidFill>
                      <a:srgbClr val="1C3F52"/>
                    </a:solidFill>
                  </a:rPr>
                  <a:t> (maximum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visibility</a:t>
                </a:r>
                <a:r>
                  <a:rPr lang="de-DE" sz="1400" dirty="0">
                    <a:solidFill>
                      <a:srgbClr val="1C3F52"/>
                    </a:solidFill>
                  </a:rPr>
                  <a:t>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400" i="1" smtClean="0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 temporal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scale</a:t>
                </a:r>
                <a:r>
                  <a:rPr lang="de-DE" sz="1400" dirty="0">
                    <a:solidFill>
                      <a:srgbClr val="1C3F52"/>
                    </a:solidFill>
                  </a:rPr>
                  <a:t> (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controls</a:t>
                </a:r>
                <a:r>
                  <a:rPr lang="de-DE" sz="1400" dirty="0">
                    <a:solidFill>
                      <a:srgbClr val="1C3F52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1C3F52"/>
                    </a:solidFill>
                  </a:rPr>
                  <a:t>duration</a:t>
                </a:r>
                <a:r>
                  <a:rPr lang="de-DE" sz="1400" dirty="0">
                    <a:solidFill>
                      <a:srgbClr val="1C3F52"/>
                    </a:solidFill>
                  </a:rPr>
                  <a:t>)</a:t>
                </a:r>
              </a:p>
              <a:p>
                <a:pPr marL="742950" lvl="1" indent="-285750">
                  <a:lnSpc>
                    <a:spcPct val="20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400" i="1">
                            <a:solidFill>
                              <a:srgbClr val="1C3F5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400" i="1">
                        <a:solidFill>
                          <a:srgbClr val="1C3F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>
                    <a:solidFill>
                      <a:srgbClr val="1C3F52"/>
                    </a:solidFill>
                  </a:rPr>
                  <a:t>: </a:t>
                </a:r>
                <a:r>
                  <a:rPr lang="en-US" sz="1400" dirty="0">
                    <a:solidFill>
                      <a:srgbClr val="1C3F52"/>
                    </a:solidFill>
                  </a:rPr>
                  <a:t>temporal center (peak visibility time)</a:t>
                </a:r>
                <a:endParaRPr lang="de-DE" sz="1400" dirty="0">
                  <a:solidFill>
                    <a:srgbClr val="1C3F52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B269A57-C49E-4F85-BAB7-BC788880E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3" y="2984978"/>
                <a:ext cx="4130554" cy="2092496"/>
              </a:xfrm>
              <a:prstGeom prst="rect">
                <a:avLst/>
              </a:prstGeom>
              <a:blipFill>
                <a:blip r:embed="rId4"/>
                <a:stretch>
                  <a:fillRect l="-2659" r="-1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666A4AE-33FC-4765-A9D9-FBE3D1614AC2}"/>
              </a:ext>
            </a:extLst>
          </p:cNvPr>
          <p:cNvCxnSpPr/>
          <p:nvPr/>
        </p:nvCxnSpPr>
        <p:spPr>
          <a:xfrm>
            <a:off x="7731760" y="4531360"/>
            <a:ext cx="1808480" cy="0"/>
          </a:xfrm>
          <a:prstGeom prst="straightConnector1">
            <a:avLst/>
          </a:prstGeom>
          <a:ln w="952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F053E5E-EE65-4A86-BE77-DFBFB8532D37}"/>
              </a:ext>
            </a:extLst>
          </p:cNvPr>
          <p:cNvCxnSpPr/>
          <p:nvPr/>
        </p:nvCxnSpPr>
        <p:spPr>
          <a:xfrm flipV="1">
            <a:off x="7731760" y="3398520"/>
            <a:ext cx="0" cy="1132840"/>
          </a:xfrm>
          <a:prstGeom prst="straightConnector1">
            <a:avLst/>
          </a:prstGeom>
          <a:ln w="952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0CB0402A-4B19-4056-A3B5-CC5607F4B02B}"/>
              </a:ext>
            </a:extLst>
          </p:cNvPr>
          <p:cNvSpPr/>
          <p:nvPr/>
        </p:nvSpPr>
        <p:spPr>
          <a:xfrm>
            <a:off x="7899400" y="3704423"/>
            <a:ext cx="1310638" cy="740551"/>
          </a:xfrm>
          <a:custGeom>
            <a:avLst/>
            <a:gdLst>
              <a:gd name="connsiteX0" fmla="*/ 0 w 1259840"/>
              <a:gd name="connsiteY0" fmla="*/ 756931 h 756931"/>
              <a:gd name="connsiteX1" fmla="*/ 589280 w 1259840"/>
              <a:gd name="connsiteY1" fmla="*/ 11 h 756931"/>
              <a:gd name="connsiteX2" fmla="*/ 1259840 w 1259840"/>
              <a:gd name="connsiteY2" fmla="*/ 736611 h 756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9840" h="756931">
                <a:moveTo>
                  <a:pt x="0" y="756931"/>
                </a:moveTo>
                <a:cubicBezTo>
                  <a:pt x="189653" y="380164"/>
                  <a:pt x="379307" y="3398"/>
                  <a:pt x="589280" y="11"/>
                </a:cubicBezTo>
                <a:cubicBezTo>
                  <a:pt x="799253" y="-3376"/>
                  <a:pt x="1259840" y="736611"/>
                  <a:pt x="1259840" y="736611"/>
                </a:cubicBezTo>
              </a:path>
            </a:pathLst>
          </a:cu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4974F4-DBB4-48E2-9CF9-0EFFC62DB0F2}"/>
              </a:ext>
            </a:extLst>
          </p:cNvPr>
          <p:cNvSpPr/>
          <p:nvPr/>
        </p:nvSpPr>
        <p:spPr>
          <a:xfrm>
            <a:off x="7765548" y="4657918"/>
            <a:ext cx="297711" cy="419556"/>
          </a:xfrm>
          <a:prstGeom prst="ellipse">
            <a:avLst/>
          </a:prstGeom>
          <a:solidFill>
            <a:srgbClr val="179C7D">
              <a:alpha val="20000"/>
            </a:srgbClr>
          </a:solidFill>
          <a:ln w="9525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C648D09-A321-47CF-ABA0-DFEB8F7CFBA2}"/>
              </a:ext>
            </a:extLst>
          </p:cNvPr>
          <p:cNvSpPr/>
          <p:nvPr/>
        </p:nvSpPr>
        <p:spPr>
          <a:xfrm>
            <a:off x="8405863" y="4676654"/>
            <a:ext cx="297711" cy="419556"/>
          </a:xfrm>
          <a:prstGeom prst="ellipse">
            <a:avLst/>
          </a:prstGeom>
          <a:solidFill>
            <a:srgbClr val="179C7D"/>
          </a:solidFill>
          <a:ln w="9525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BD1D56C-A065-461B-9C91-3D524557F7CE}"/>
              </a:ext>
            </a:extLst>
          </p:cNvPr>
          <p:cNvSpPr/>
          <p:nvPr/>
        </p:nvSpPr>
        <p:spPr>
          <a:xfrm>
            <a:off x="8069401" y="4657918"/>
            <a:ext cx="297711" cy="419556"/>
          </a:xfrm>
          <a:prstGeom prst="ellipse">
            <a:avLst/>
          </a:prstGeom>
          <a:solidFill>
            <a:srgbClr val="179C7D">
              <a:alpha val="60000"/>
            </a:srgbClr>
          </a:solidFill>
          <a:ln w="9525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AE477B0-00C5-4F8F-BBBF-D62AE7320341}"/>
              </a:ext>
            </a:extLst>
          </p:cNvPr>
          <p:cNvSpPr/>
          <p:nvPr/>
        </p:nvSpPr>
        <p:spPr>
          <a:xfrm>
            <a:off x="8748467" y="4676654"/>
            <a:ext cx="297711" cy="419556"/>
          </a:xfrm>
          <a:prstGeom prst="ellipse">
            <a:avLst/>
          </a:prstGeom>
          <a:solidFill>
            <a:srgbClr val="179C7D">
              <a:alpha val="60000"/>
            </a:srgbClr>
          </a:solidFill>
          <a:ln w="9525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FCE2D64-5C81-4F2E-B3AD-1198E58E74A9}"/>
              </a:ext>
            </a:extLst>
          </p:cNvPr>
          <p:cNvSpPr/>
          <p:nvPr/>
        </p:nvSpPr>
        <p:spPr>
          <a:xfrm>
            <a:off x="9091071" y="4657918"/>
            <a:ext cx="297711" cy="419556"/>
          </a:xfrm>
          <a:prstGeom prst="ellipse">
            <a:avLst/>
          </a:prstGeom>
          <a:solidFill>
            <a:srgbClr val="179C7D">
              <a:alpha val="20000"/>
            </a:srgbClr>
          </a:solidFill>
          <a:ln w="9525"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5E132BE-8F0B-4B6F-AC65-ECAE73F65A67}"/>
                  </a:ext>
                </a:extLst>
              </p:cNvPr>
              <p:cNvSpPr txBox="1"/>
              <p:nvPr/>
            </p:nvSpPr>
            <p:spPr>
              <a:xfrm>
                <a:off x="9604621" y="4438512"/>
                <a:ext cx="124585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1C3F5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5E132BE-8F0B-4B6F-AC65-ECAE73F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621" y="4438512"/>
                <a:ext cx="124585" cy="256480"/>
              </a:xfrm>
              <a:prstGeom prst="rect">
                <a:avLst/>
              </a:prstGeom>
              <a:blipFill>
                <a:blip r:embed="rId5"/>
                <a:stretch>
                  <a:fillRect l="-30000" r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C85C3A74-5440-4FCE-9650-9A8622B9866E}"/>
                  </a:ext>
                </a:extLst>
              </p:cNvPr>
              <p:cNvSpPr txBox="1"/>
              <p:nvPr/>
            </p:nvSpPr>
            <p:spPr>
              <a:xfrm>
                <a:off x="7554304" y="3098847"/>
                <a:ext cx="422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96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solidFill>
                                <a:srgbClr val="1C3F5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1C3F5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C85C3A74-5440-4FCE-9650-9A8622B9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04" y="3098847"/>
                <a:ext cx="422488" cy="256480"/>
              </a:xfrm>
              <a:prstGeom prst="rect">
                <a:avLst/>
              </a:prstGeom>
              <a:blipFill>
                <a:blip r:embed="rId6"/>
                <a:stretch>
                  <a:fillRect l="-4286"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2620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EE5"/>
        </a:solidFill>
        <a:ln w="9525">
          <a:noFill/>
        </a:ln>
      </a:spPr>
      <a:bodyPr lIns="108000" tIns="108000" rIns="108000" bIns="108000" rtlCol="0" anchor="ctr"/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HHI_Master für Präsentationen_EN.pptx" id="{F76CD5A7-3263-44B8-9281-D11CDC4A237D}" vid="{E8FEB365-5CF3-4F33-963C-27BAFBB81EC7}"/>
    </a:ext>
  </a:extLst>
</a:theme>
</file>

<file path=ppt/theme/theme2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2C575F93035DC49ACEC4BA479D5C345" ma:contentTypeVersion="2" ma:contentTypeDescription="Ein neues Dokument erstellen." ma:contentTypeScope="" ma:versionID="63167d1e6771e8286c1d51159174c9d2">
  <xsd:schema xmlns:xsd="http://www.w3.org/2001/XMLSchema" xmlns:xs="http://www.w3.org/2001/XMLSchema" xmlns:p="http://schemas.microsoft.com/office/2006/metadata/properties" xmlns:ns2="e85430e1-2a02-464d-9ea0-16ae76420866" targetNamespace="http://schemas.microsoft.com/office/2006/metadata/properties" ma:root="true" ma:fieldsID="58f9840347ac7edb2cf60246186c2118" ns2:_="">
    <xsd:import namespace="e85430e1-2a02-464d-9ea0-16ae764208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5430e1-2a02-464d-9ea0-16ae764208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825797-FA91-4627-AB7A-38637E8A9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5430e1-2a02-464d-9ea0-16ae764208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EE7905-1AE4-483A-8087-5A84576BC5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2C50B6-1067-417A-81FE-D1A41986C17E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purl.org/dc/terms/"/>
    <ds:schemaRef ds:uri="e85430e1-2a02-464d-9ea0-16ae76420866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2262</Words>
  <Application>Microsoft Office PowerPoint</Application>
  <PresentationFormat>Breitbild</PresentationFormat>
  <Paragraphs>381</Paragraphs>
  <Slides>29</Slides>
  <Notes>18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Cambria Math</vt:lpstr>
      <vt:lpstr>Frutiger LT Com 45 Light</vt:lpstr>
      <vt:lpstr>Frutiger LT Com 65 Bold</vt:lpstr>
      <vt:lpstr>Frutiger LT Com 75 Black</vt:lpstr>
      <vt:lpstr>Wingdings</vt:lpstr>
      <vt:lpstr>Fraunhofer_Master_16-9</vt:lpstr>
      <vt:lpstr>think-cell Folie</vt:lpstr>
      <vt:lpstr>PowerPoint-Präsentation</vt:lpstr>
      <vt:lpstr>Introduction</vt:lpstr>
      <vt:lpstr>Motivation</vt:lpstr>
      <vt:lpstr>Related Works</vt:lpstr>
      <vt:lpstr>Related Works</vt:lpstr>
      <vt:lpstr>Proposed Method</vt:lpstr>
      <vt:lpstr>Spacetime Surfels</vt:lpstr>
      <vt:lpstr>Spacetime Surfels</vt:lpstr>
      <vt:lpstr>Spacetime Surfels</vt:lpstr>
      <vt:lpstr>Spacetime Surfels</vt:lpstr>
      <vt:lpstr>Spacetime Surfels</vt:lpstr>
      <vt:lpstr>Spacetime Surfels</vt:lpstr>
      <vt:lpstr>Spacetime Surfels</vt:lpstr>
      <vt:lpstr>Spacetime Surfels</vt:lpstr>
      <vt:lpstr>Spacetime Surfels</vt:lpstr>
      <vt:lpstr>Spacetime Surfels</vt:lpstr>
      <vt:lpstr>Spacetime Surfel</vt:lpstr>
      <vt:lpstr>Spacetime Surfels</vt:lpstr>
      <vt:lpstr>Evaluation</vt:lpstr>
      <vt:lpstr>Evaluation</vt:lpstr>
      <vt:lpstr>Evaluation</vt:lpstr>
      <vt:lpstr>Evaluation</vt:lpstr>
      <vt:lpstr>Evaluation</vt:lpstr>
      <vt:lpstr>Evaluation</vt:lpstr>
      <vt:lpstr>Conclusion</vt:lpstr>
      <vt:lpstr>Conclusion</vt:lpstr>
      <vt:lpstr>Conclusion</vt:lpstr>
      <vt:lpstr>Conclusion</vt:lpstr>
      <vt:lpstr>PowerPoint-Präsentation</vt:lpstr>
    </vt:vector>
  </TitlesOfParts>
  <Company>Fraunhofer-Institut für Nachrichtentechnik, HHI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Oberson, Brianne Arielle</dc:creator>
  <cp:lastModifiedBy>Oberson, Brianne Arielle</cp:lastModifiedBy>
  <cp:revision>92</cp:revision>
  <dcterms:created xsi:type="dcterms:W3CDTF">2025-06-10T08:23:57Z</dcterms:created>
  <dcterms:modified xsi:type="dcterms:W3CDTF">2025-08-21T12:13:11Z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0x01010072C575F93035DC49ACEC4BA479D5C345</vt:lpwstr>
  </property>
</Properties>
</file>